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5" r:id="rId12"/>
  </p:sldIdLst>
  <p:sldSz cx="18288000" cy="10287000"/>
  <p:notesSz cx="6858000" cy="9144000"/>
  <p:embeddedFontLst>
    <p:embeddedFont>
      <p:font typeface="Poppins" panose="00000500000000000000" pitchFamily="2" charset="0"/>
      <p:regular r:id="rId13"/>
    </p:embeddedFont>
    <p:embeddedFont>
      <p:font typeface="Poppins Bold" panose="00000800000000000000"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12.570"/>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15.647"/>
    </inkml:context>
    <inkml:brush xml:id="br0">
      <inkml:brushProperty name="width" value="0.035" units="cm"/>
      <inkml:brushProperty name="height" value="0.03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50.793"/>
    </inkml:context>
    <inkml:brush xml:id="br0">
      <inkml:brushProperty name="width" value="0.35" units="cm"/>
      <inkml:brushProperty name="height" value="0.35" units="cm"/>
    </inkml:brush>
  </inkml:definitions>
  <inkml:trace contextRef="#ctx0" brushRef="#br0">0 0 24575,'326'62'0,"166"35"0,-8 32 0,-422-107 0,-1 4 0,-2 1 0,-1 4 0,-1 2 0,72 55 0,-22-3 0,147 151 0,-171-148 0,-3 3 0,-4 4 0,-4 3 0,115 211 0,-12 71 0,-151-316 0,-3 1 0,-3 2 0,-2 0 0,6 75 0,-15 369 0,-9-115 0,4-368 0,1-1 0,1 1 0,1-1 0,2-1 0,12 33 0,-13-43 0,1 0 0,1-1 0,0 0 0,1 0 0,0-1 0,1 0 0,1-1 0,0 0 0,20 18 0,-4-11 0,0-1 0,1-2 0,0-1 0,2-1 0,0-1 0,0-2 0,1-1 0,1-1 0,-1-2 0,2-1 0,33 3 0,47-1 0,214-10 0,-161-3 0,927 3 0,-1035 0 0,0-2 0,-1-3 0,0-2 0,99-28 0,-94 23 0,-47 10 0,0 1 0,0-2 0,0 0 0,18-9 0,-30 12 0,0 0 0,-1-1 0,1 1 0,-1-1 0,1 0 0,-1 1 0,0-1 0,0 0 0,1 0 0,-2-1 0,1 1 0,0 0 0,0-1 0,-1 1 0,2-4 0,-2 4 0,-1 0 0,1 0 0,-1 0 0,1 0 0,-1 0 0,0 0 0,0 0 0,0-1 0,0 1 0,0 0 0,-1 0 0,1 0 0,-1 0 0,1 0 0,-1 0 0,-1-3 0,-1-1 0,-1 1 0,1 0 0,-1 0 0,0 0 0,0 0 0,-1 0 0,0 1 0,1 0 0,-1 0 0,-1 0 0,1 1 0,-9-5 0,-282-118 0,273 115 0,1 0 0,-34-22 0,32 18 0,-41-19 0,36 22 0,1-1 0,0-1 0,1-2 0,0-1 0,-46-38 0,43 26 0,18 17 0,-1 0 0,0 1 0,0 1 0,-23-14 0,30 21 0,0 0 0,0 0 0,1 0 0,-1-1 0,1 1 0,-1-1 0,-4-5 0,10 8 0,0 1 0,-1 0 0,1-1 0,0 1 0,-1 0 0,1-1 0,0 1 0,0 0 0,0-1 0,-1 1 0,1-1 0,0 1 0,0-1 0,0 1 0,0 0 0,0-1 0,0 1 0,0-1 0,0 1 0,0-1 0,0 1 0,0-1 0,0 1 0,0 0 0,0-1 0,0 1 0,0-1 0,1 1 0,-1-1 0,0 1 0,0 0 0,1-1 0,-1 1 0,0 0 0,0-1 0,1 1 0,-1 0 0,0-1 0,1 1 0,-1 0 0,0-1 0,1 1 0,-1 0 0,1 0 0,-1 0 0,0-1 0,1 1 0,-1 0 0,1 0 0,-1 0 0,1 0 0,-1 0 0,0 0 0,1 0 0,27-4 0,-16 5 0,1 0 0,-1 1 0,0 0 0,0 1 0,0 1 0,0 0 0,0 0 0,17 10 0,10 8 0,38 30 0,-3-3 0,9-1 0,139 59 0,-149-73 0,-45-20 0,51 19 0,-60-26 0,0 2 0,-1 0 0,0 1 0,29 22 0,1-1 0,-37-24 0,89 59 0,-87-57 0,-1 1 0,0 1 0,0 0 0,-1 0 0,13 19 0,-19-22 0,-1 0 0,0 0 0,-1 0 0,0 1 0,0-1 0,-1 1 0,0 0 0,0 0 0,0 9 0,0 6 0,-2 0 0,-2 27 0,1-44 0,0-1 0,0 1 0,-1-1 0,0 0 0,0 1 0,-1-1 0,1 0 0,-1 0 0,-1-1 0,1 1 0,-1-1 0,0 1 0,0-1 0,-1 0 0,1-1 0,-1 1 0,0-1 0,0 0 0,-1 0 0,1-1 0,-10 5 0,-6 3 0,-1-2 0,0-1 0,0 0 0,-40 7 0,-62 2 0,86-13 0,1 1 0,-53 15 0,73-15 0,-4 0 0,0 2 0,1 0 0,-1 1 0,2 1 0,-1 1 0,1 1 0,-19 14 0,-88 61 0,21-16 0,95-63 0,-1-1 0,1 0 0,-23 9 0,-19 10 0,47-22 0,1 1 0,-1 0 0,1 0 0,0 0 0,0 1 0,0-1 0,0 1 0,1 0 0,0 0 0,-4 8 0,-2 7 0,-9 34 0,13-38 0,0 0 0,-14 27 0,-19 9 0,38-52 0,0 1 0,-1-1 0,1 1 0,0 0 0,0-1 0,0 1 0,0-1 0,-1 1 0,1 0 0,0-1 0,0 1 0,0 0 0,0-1 0,0 1 0,1-1 0,-1 1 0,0 0 0,0-1 0,0 1 0,0-1 0,1 1 0,-1 0 0,0-1 0,1 1 0,-1-1 0,0 1 0,1-1 0,-1 1 0,0-1 0,1 0 0,-1 1 0,1-1 0,-1 1 0,1-1 0,-1 0 0,1 1 0,0-1 0,-1 0 0,1 0 0,-1 1 0,1-1 0,0 0 0,-1 0 0,2 0 0,30 5 0,-30-5 0,21 1 0,-1-1 0,0-2 0,0 0 0,43-10 0,-50 9 0,0-2 0,-1 0 0,1-1 0,-1 0 0,0-1 0,-1-1 0,0 0 0,13-11 0,-11 6 0,1 1 0,0 0 0,1 1 0,0 1 0,36-15 0,-43 22 0,-1 0 0,-1-1 0,1 0 0,0 0 0,-1-1 0,0 0 0,0-1 0,0 1 0,-1-2 0,0 1 0,0-1 0,-1 0 0,0 0 0,0-1 0,0 0 0,-1 0 0,0 0 0,-1-1 0,0 1 0,4-11 0,-6 9 0,1 1 0,0 0 0,1 0 0,0 0 0,1 1 0,-1-1 0,2 1 0,-1 0 0,1 1 0,0-1 0,1 1 0,0 0 0,0 1 0,9-7 0,49-37 0,84-49 0,-128 85 0,-1 0 0,36-34 0,8-6 0,-30 20 0,-29 29 0,-1 0 0,0 0 0,1 1 0,0-1 0,0 1 0,0 0 0,0 0 0,1 1 0,11-6 0,-16 9 0,0 0 0,0 0 0,1 0 0,-1 0 0,0 0 0,0 0 0,0 1 0,0-1 0,0 0 0,0 1 0,0-1 0,0 1 0,0-1 0,0 1 0,0-1 0,0 1 0,0 0 0,0 0 0,-1-1 0,1 1 0,0 0 0,-1 0 0,1 0 0,0 0 0,-1 0 0,1 0 0,-1 0 0,1 0 0,-1 0 0,0 0 0,1 0 0,-1 0 0,0 0 0,0 0 0,1 0 0,-1 0 0,0 2 0,5 48 0,-5-46 0,0 4 0,-1 1 0,0-1 0,0 1 0,-1-1 0,0 0 0,-1 0 0,0 1 0,0-2 0,-1 1 0,0 0 0,-1-1 0,0 0 0,0 0 0,-1 0 0,0-1 0,0 1 0,-1-1 0,0-1 0,0 0 0,0 0 0,-1 0 0,0-1 0,0 0 0,0 0 0,-1-1 0,0 0 0,1 0 0,-1-1 0,-1-1 0,1 1 0,0-1 0,-17 1 0,13-2 0,-1 0 0,-1 0 0,1 1 0,-1 1 0,-19 6 0,30-7 0,1-1 0,-1 1 0,0 0 0,1 0 0,-1 0 0,1 1 0,0-1 0,0 1 0,-1 0 0,2 0 0,-1 0 0,0 0 0,1 0 0,-1 1 0,1-1 0,0 1 0,0-1 0,1 1 0,-1 0 0,-1 6 0,-2 5 86,0 1-1,0-1 0,-9 16 1,11-27-200,1 1 0,-1-1 0,0 0 0,0 0 1,0 0-1,0 0 0,-1 0 0,1-1 1,-1 0-1,0 0 0,0 0 0,0 0 1,-1 0-1,-4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9:08:49.562"/>
    </inkml:context>
    <inkml:brush xml:id="br0">
      <inkml:brushProperty name="width" value="0.35" units="cm"/>
      <inkml:brushProperty name="height" value="0.35" units="cm"/>
    </inkml:brush>
  </inkml:definitions>
  <inkml:trace contextRef="#ctx0" brushRef="#br0">0 4757 24575,'720'-135'-1362,"-237"53"557,468-154 1355,-915 225-439,-1-1-1,0-2 1,-1-2-1,-1 0 1,0-3-1,-1 0 1,-1-2-1,-1-2 1,-1 0 0,-1-2-1,36-42 1,-18 11-63,-2-1-1,-3-3 1,-3-1 0,-2-2 0,29-71 0,-43 79-48,-2 0 1,-2-1-1,-3-1 1,-2-1-1,-3 0 1,4-101-1,-14 122 0,-2 0 0,-2 0 0,-1 0 0,-2 0 0,-2 1 0,-1 0 0,-16-37 0,-13-17 0,-73-120 0,105 196 0,0 0 0,1 0 0,1 0 0,0-1 0,1 1 0,1-1 0,0 0 0,1-1 0,0 1 0,1 0 0,1 0 0,1-1 0,0 1 0,1 0 0,0 0 0,1 0 0,1 0 0,1 0 0,0 1 0,0 0 0,2 0 0,0 0 0,0 1 0,1 0 0,1 0 0,0 1 0,12-12 0,11-10 10,2 1 0,1 2 0,43-28 0,123-71-133,-157 103 42,387-215-754,-298 178 703,193-65 0,-210 97 97,193-28 1,-37 10 213,739-214 694,-681 188-611,-248 59-244,-70 15-18,8-2 0,1 0 0,-1-2 0,1 0 0,34-17 0,-52 22 0,0-1 0,1 0 0,-1 0 0,0 0 0,0 0 0,0-1 0,0 1 0,0-1 0,-1 0 0,1 0 0,-1 0 0,1 0 0,-1 0 0,0 0 0,-1-1 0,1 1 0,0-1 0,-1 1 0,0-1 0,0 1 0,0-1 0,0 0 0,-1 0 0,1 1 0,-1-1 0,0 0 0,0 0 0,0 0 0,-1 1 0,1-1 0,-1 0 0,0 0 0,-3-6 0,-1-2 0,0 0 0,-1 0 0,-1 1 0,0 0 0,0 0 0,-1 1 0,-1 0 0,0 0 0,-18-15 0,-9-4 0,-56-34 0,-20-1 0,-193-80 0,264 127 0,9 3 0,-178-71 0,176 74 0,0 1 0,-1 2 0,0 1 0,-46-3 0,59 10 0,-29-2 0,49 2 0,0-1 0,0 1 0,0 0 0,0-1 0,0 1 0,0-1 0,0 0 0,0 0 0,0 1 0,0-1 0,0 0 0,0-1 0,1 1 0,-1 0 0,0-1 0,1 1 0,-2-2 0,3 2 0,-1 1 0,1-1 0,0 0 0,0 1 0,0-1 0,0 1 0,0-1 0,0 0 0,0 1 0,0-1 0,0 1 0,1-1 0,-1 0 0,0 1 0,0-1 0,0 1 0,1-1 0,-1 1 0,0-1 0,1 1 0,-1-1 0,0 1 0,1-1 0,-1 1 0,1-1 0,-1 1 0,0-1 0,1 1 0,-1 0 0,1-1 0,0 1 0,-1 0 0,1 0 0,-1-1 0,1 1 0,-1 0 0,1 0 0,0 0 0,27-10 0,-28 10 0,31-8 0,0 2 0,57-3 0,68 6 0,-116 3 0,12 1 0,1 1 0,-2 3 0,1 3 0,54 14 0,-68-11 0,-1 1 0,-1 2 0,0 2 0,-1 1 0,-1 1 0,38 28 0,4 11 0,59 38 0,107 26 0,-235-117 0,-1-1 0,1 1 0,-1 0 0,0 1 0,-1 0 0,1-1 0,-1 2 0,0-1 0,0 1 0,0 0 0,-1 0 0,0 0 0,0 0 0,-1 1 0,1-1 0,-1 1 0,-1 0 0,1 0 0,-1 0 0,-1 1 0,2 12 0,-1-1 0,0 0 0,-2 0 0,-1 0 0,0 1 0,-1-2 0,-1 1 0,-8 29 0,-202 556 0,-21 13 0,173-455 0,-40 151 0,89-263 0,2 0 0,3 0 0,1 1 0,2 74 0,9-35-1365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9:08:52.428"/>
    </inkml:context>
    <inkml:brush xml:id="br0">
      <inkml:brushProperty name="width" value="0.35" units="cm"/>
      <inkml:brushProperty name="height" value="0.35" units="cm"/>
    </inkml:brush>
  </inkml:definitions>
  <inkml:trace contextRef="#ctx0" brushRef="#br0">1 1 24575,'11'7'0,"0"0"0,0-1 0,0 0 0,25 9 0,4 1 0,483 226-983,55 71-95,-474-250 1242,-2 5 1,-4 4-1,-2 4 0,101 106 0,-170-153-96,-1 2 1,-1 0-1,-2 2 0,-2 0 1,-1 2-1,23 53 1,68 230 614,-75-202-605,37 105-78,107 222 0,-103-259 0,4 8 0,-66-164 0,1-1 0,2 0 0,0-1 0,2 0 0,41 40 0,-6-15 0,87 61 0,-48-47-252,119 61 0,117 39-543,-54-40 252,441 136 1,-509-202 277,3-10 1,422 43-1,-34-68 265,-4-27 0,-457 2 0,1159-77 0,-874 12-672,472-137-1,-705 148 594,108-30-139,0 25 1187,-167 51 620,-77 6-513,-45 0-453,-16-4-379,-26-9-16,-302-88-118,144 50-129,30 1 19,-88-25 0,187 61 0,-1 4 0,-67-6 0,114 18 0,12 2 0,1-1 0,-1 0 0,1 0 0,-1 0 0,1-1 0,0 1 0,-1-1 0,1 0 0,-1 0 0,1 0 0,0 0 0,-5-3 0,8 4 0,0-1 0,0 1 0,1-1 0,-1 1 0,0 0 0,0-1 0,0 1 0,1 0 0,-1-1 0,0 1 0,0 0 0,1-1 0,-1 1 0,0 0 0,1 0 0,-1-1 0,0 1 0,1 0 0,-1 0 0,1 0 0,-1-1 0,0 1 0,1 0 0,-1 0 0,1 0 0,-1 0 0,0 0 0,1 0 0,-1 0 0,1 0 0,-1 0 0,1 0 0,26-5 0,0 1 0,0 1 0,54 1 0,-30 1 0,611-2 0,-513 3 0,-105 0 0,0 2 0,0 1 0,-1 2 0,1 3 0,-1 1 0,64 23 0,-68-19 0,38 17 0,-70-27 0,-1 0 0,1 1 0,-1 0 0,0 0 0,0 1 0,0 0 0,-1 0 0,7 7 0,-10-10 0,-1 1 0,1-1 0,-1 0 0,0 0 0,0 1 0,1-1 0,-2 1 0,1-1 0,0 1 0,0 0 0,-1-1 0,0 1 0,1-1 0,-1 1 0,0 0 0,0-1 0,0 1 0,-1 0 0,1-1 0,-1 1 0,1 0 0,-1-1 0,0 1 0,0-1 0,0 1 0,0-1 0,-3 4 0,-4 5 0,0 1 0,-1-2 0,-1 0 0,-13 13 0,19-20 0,-202 185 0,-103 101 0,155-122-230,8 6-1,-199 307 0,148-220 277,168-225 24,20-23-268,0 0 1,0 0 0,-8 19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jpeg"/><Relationship Id="rId7" Type="http://schemas.openxmlformats.org/officeDocument/2006/relationships/image" Target="../media/image7.jpeg"/><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xml"/><Relationship Id="rId5" Type="http://schemas.openxmlformats.org/officeDocument/2006/relationships/image" Target="../media/image3.svg"/><Relationship Id="rId10" Type="http://schemas.openxmlformats.org/officeDocument/2006/relationships/customXml" Target="../ink/ink2.xml"/><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1028700" y="3310494"/>
            <a:ext cx="15268703" cy="3054875"/>
          </a:xfrm>
          <a:prstGeom prst="rect">
            <a:avLst/>
          </a:prstGeom>
        </p:spPr>
        <p:txBody>
          <a:bodyPr lIns="0" tIns="0" rIns="0" bIns="0" rtlCol="0" anchor="t">
            <a:spAutoFit/>
          </a:bodyPr>
          <a:lstStyle/>
          <a:p>
            <a:pPr algn="l">
              <a:lnSpc>
                <a:spcPts val="22804"/>
              </a:lnSpc>
            </a:pPr>
            <a:r>
              <a:rPr lang="en-US" sz="24005" b="1" spc="-1200" dirty="0" err="1">
                <a:solidFill>
                  <a:srgbClr val="000000"/>
                </a:solidFill>
                <a:latin typeface="Poppins Bold"/>
                <a:ea typeface="Poppins Bold"/>
                <a:cs typeface="Poppins Bold"/>
                <a:sym typeface="Poppins Bold"/>
              </a:rPr>
              <a:t>JOBfit</a:t>
            </a:r>
            <a:r>
              <a:rPr lang="en-US" sz="24005" b="1" spc="-1200" dirty="0">
                <a:solidFill>
                  <a:srgbClr val="000000"/>
                </a:solidFill>
                <a:latin typeface="Poppins Bold"/>
                <a:ea typeface="Poppins Bold"/>
                <a:cs typeface="Poppins Bold"/>
                <a:sym typeface="Poppins Bold"/>
              </a:rPr>
              <a:t>. </a:t>
            </a:r>
          </a:p>
        </p:txBody>
      </p:sp>
      <p:sp>
        <p:nvSpPr>
          <p:cNvPr id="4" name="TextBox 4"/>
          <p:cNvSpPr txBox="1"/>
          <p:nvPr/>
        </p:nvSpPr>
        <p:spPr>
          <a:xfrm>
            <a:off x="9906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6" name="TextBox 6"/>
          <p:cNvSpPr txBox="1"/>
          <p:nvPr/>
        </p:nvSpPr>
        <p:spPr>
          <a:xfrm>
            <a:off x="7747166" y="6202431"/>
            <a:ext cx="9321633" cy="742254"/>
          </a:xfrm>
          <a:prstGeom prst="rect">
            <a:avLst/>
          </a:prstGeom>
        </p:spPr>
        <p:txBody>
          <a:bodyPr wrap="square" lIns="0" tIns="0" rIns="0" bIns="0" rtlCol="0" anchor="t">
            <a:spAutoFit/>
          </a:bodyPr>
          <a:lstStyle/>
          <a:p>
            <a:pPr algn="l">
              <a:lnSpc>
                <a:spcPts val="5980"/>
              </a:lnSpc>
            </a:pPr>
            <a:r>
              <a:rPr lang="en-US" sz="4600" b="1" spc="230" dirty="0">
                <a:solidFill>
                  <a:srgbClr val="000000"/>
                </a:solidFill>
                <a:latin typeface="Poppins Bold"/>
                <a:ea typeface="Poppins Bold"/>
                <a:cs typeface="Poppins Bold"/>
                <a:sym typeface="Poppins Bold"/>
              </a:rPr>
              <a:t>SUMMER TRAINING PROJECT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7F2FF-2AC5-D8BE-1E5F-A16AE3C1AE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13A362-A83B-FB30-0C4D-450060B79EA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a:extLst>
              <a:ext uri="{FF2B5EF4-FFF2-40B4-BE49-F238E27FC236}">
                <a16:creationId xmlns:a16="http://schemas.microsoft.com/office/drawing/2014/main" id="{396ACCF4-925A-1CCC-E07A-F52FA13FB3A4}"/>
              </a:ext>
            </a:extLst>
          </p:cNvPr>
          <p:cNvSpPr/>
          <p:nvPr/>
        </p:nvSpPr>
        <p:spPr>
          <a:xfrm rot="-5400000">
            <a:off x="16211327" y="311662"/>
            <a:ext cx="503250" cy="1683904"/>
          </a:xfrm>
          <a:custGeom>
            <a:avLst/>
            <a:gdLst/>
            <a:ahLst/>
            <a:cxnLst/>
            <a:rect l="l" t="t" r="r" b="b"/>
            <a:pathLst>
              <a:path w="503250" h="1833031">
                <a:moveTo>
                  <a:pt x="0" y="0"/>
                </a:moveTo>
                <a:lnTo>
                  <a:pt x="503250" y="0"/>
                </a:lnTo>
                <a:lnTo>
                  <a:pt x="503250" y="1833031"/>
                </a:lnTo>
                <a:lnTo>
                  <a:pt x="0" y="1833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36F69F55-D6B7-2D7D-4878-126C1DAB990C}"/>
              </a:ext>
            </a:extLst>
          </p:cNvPr>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5" name="TextBox 5">
            <a:extLst>
              <a:ext uri="{FF2B5EF4-FFF2-40B4-BE49-F238E27FC236}">
                <a16:creationId xmlns:a16="http://schemas.microsoft.com/office/drawing/2014/main" id="{48293AF2-570D-0A29-398D-49028E79F03B}"/>
              </a:ext>
            </a:extLst>
          </p:cNvPr>
          <p:cNvSpPr txBox="1"/>
          <p:nvPr/>
        </p:nvSpPr>
        <p:spPr>
          <a:xfrm>
            <a:off x="473953" y="4029284"/>
            <a:ext cx="11330636" cy="2228431"/>
          </a:xfrm>
          <a:prstGeom prst="rect">
            <a:avLst/>
          </a:prstGeom>
        </p:spPr>
        <p:txBody>
          <a:bodyPr wrap="square" lIns="0" tIns="0" rIns="0" bIns="0" rtlCol="0" anchor="t">
            <a:spAutoFit/>
          </a:bodyPr>
          <a:lstStyle/>
          <a:p>
            <a:pPr algn="l">
              <a:lnSpc>
                <a:spcPts val="18059"/>
              </a:lnSpc>
            </a:pPr>
            <a:r>
              <a:rPr lang="en-US" sz="13578" b="1" spc="-678" dirty="0">
                <a:solidFill>
                  <a:srgbClr val="0F0E0E"/>
                </a:solidFill>
                <a:latin typeface="Poppins Bold"/>
                <a:ea typeface="Poppins Bold"/>
                <a:cs typeface="Poppins Bold"/>
                <a:sym typeface="Poppins Bold"/>
              </a:rPr>
              <a:t>CONCLUSION</a:t>
            </a:r>
          </a:p>
        </p:txBody>
      </p:sp>
      <p:sp>
        <p:nvSpPr>
          <p:cNvPr id="6" name="TextBox 6">
            <a:extLst>
              <a:ext uri="{FF2B5EF4-FFF2-40B4-BE49-F238E27FC236}">
                <a16:creationId xmlns:a16="http://schemas.microsoft.com/office/drawing/2014/main" id="{F4284006-233C-EEC4-9725-3383DC8029DF}"/>
              </a:ext>
            </a:extLst>
          </p:cNvPr>
          <p:cNvSpPr txBox="1"/>
          <p:nvPr/>
        </p:nvSpPr>
        <p:spPr>
          <a:xfrm>
            <a:off x="9525000" y="1487445"/>
            <a:ext cx="8077200" cy="2154436"/>
          </a:xfrm>
          <a:prstGeom prst="rect">
            <a:avLst/>
          </a:prstGeom>
        </p:spPr>
        <p:txBody>
          <a:bodyPr wrap="square" lIns="0" tIns="0" rIns="0" bIns="0" rtlCol="0" anchor="t">
            <a:spAutoFit/>
          </a:bodyPr>
          <a:lstStyle/>
          <a:p>
            <a:r>
              <a:rPr lang="en-US" sz="2000" b="1" dirty="0">
                <a:latin typeface="Poppins" panose="00000500000000000000" pitchFamily="2" charset="0"/>
                <a:cs typeface="Poppins" panose="00000500000000000000" pitchFamily="2" charset="0"/>
              </a:rPr>
              <a:t>What We Achieved</a:t>
            </a:r>
          </a:p>
          <a:p>
            <a:r>
              <a:rPr lang="en-US" sz="2000" dirty="0">
                <a:latin typeface="Poppins" panose="00000500000000000000" pitchFamily="2" charset="0"/>
                <a:cs typeface="Poppins" panose="00000500000000000000" pitchFamily="2" charset="0"/>
              </a:rPr>
              <a:t>Built a complete ML pipeline:</a:t>
            </a:r>
          </a:p>
          <a:p>
            <a:pPr lvl="1"/>
            <a:r>
              <a:rPr lang="en-US" sz="2000" dirty="0">
                <a:latin typeface="Poppins" panose="00000500000000000000" pitchFamily="2" charset="0"/>
                <a:cs typeface="Poppins" panose="00000500000000000000" pitchFamily="2" charset="0"/>
              </a:rPr>
              <a:t>Cleaned and vectorized resume/job text</a:t>
            </a:r>
          </a:p>
          <a:p>
            <a:pPr lvl="1"/>
            <a:r>
              <a:rPr lang="en-US" sz="2000" dirty="0">
                <a:latin typeface="Poppins" panose="00000500000000000000" pitchFamily="2" charset="0"/>
                <a:cs typeface="Poppins" panose="00000500000000000000" pitchFamily="2" charset="0"/>
              </a:rPr>
              <a:t>Calculated job match score using cosine similarity</a:t>
            </a:r>
          </a:p>
          <a:p>
            <a:pPr lvl="1"/>
            <a:r>
              <a:rPr lang="en-US" sz="2000" dirty="0">
                <a:latin typeface="Poppins" panose="00000500000000000000" pitchFamily="2" charset="0"/>
                <a:cs typeface="Poppins" panose="00000500000000000000" pitchFamily="2" charset="0"/>
              </a:rPr>
              <a:t>Trained a simple ML model for match classification</a:t>
            </a:r>
          </a:p>
          <a:p>
            <a:r>
              <a:rPr lang="en-US" sz="2000" dirty="0">
                <a:latin typeface="Poppins" panose="00000500000000000000" pitchFamily="2" charset="0"/>
                <a:cs typeface="Poppins" panose="00000500000000000000" pitchFamily="2" charset="0"/>
              </a:rPr>
              <a:t>Created a radar chart to visualize skill gaps</a:t>
            </a:r>
          </a:p>
          <a:p>
            <a:r>
              <a:rPr lang="en-US" sz="2000" dirty="0">
                <a:latin typeface="Poppins" panose="00000500000000000000" pitchFamily="2" charset="0"/>
                <a:cs typeface="Poppins" panose="00000500000000000000" pitchFamily="2" charset="0"/>
              </a:rPr>
              <a:t>Offered learning resources to help candidates upskill</a:t>
            </a:r>
          </a:p>
        </p:txBody>
      </p:sp>
      <p:sp>
        <p:nvSpPr>
          <p:cNvPr id="7" name="TextBox 7">
            <a:extLst>
              <a:ext uri="{FF2B5EF4-FFF2-40B4-BE49-F238E27FC236}">
                <a16:creationId xmlns:a16="http://schemas.microsoft.com/office/drawing/2014/main" id="{F075FA1E-6F80-ADDD-D8C3-2E3F5C1007A3}"/>
              </a:ext>
            </a:extLst>
          </p:cNvPr>
          <p:cNvSpPr txBox="1"/>
          <p:nvPr/>
        </p:nvSpPr>
        <p:spPr>
          <a:xfrm>
            <a:off x="11767718" y="4220169"/>
            <a:ext cx="5804278" cy="1846659"/>
          </a:xfrm>
          <a:prstGeom prst="rect">
            <a:avLst/>
          </a:prstGeom>
        </p:spPr>
        <p:txBody>
          <a:bodyPr wrap="square" lIns="0" tIns="0" rIns="0" bIns="0" rtlCol="0" anchor="t">
            <a:spAutoFit/>
          </a:bodyPr>
          <a:lstStyle/>
          <a:p>
            <a:r>
              <a:rPr lang="en-US" sz="2000" b="1" dirty="0">
                <a:latin typeface="Poppins" panose="00000500000000000000" pitchFamily="2" charset="0"/>
                <a:cs typeface="Poppins" panose="00000500000000000000" pitchFamily="2" charset="0"/>
              </a:rPr>
              <a:t>Challenges Faced</a:t>
            </a:r>
          </a:p>
          <a:p>
            <a:r>
              <a:rPr lang="en-US" sz="2000" dirty="0">
                <a:latin typeface="Poppins" panose="00000500000000000000" pitchFamily="2" charset="0"/>
                <a:cs typeface="Poppins" panose="00000500000000000000" pitchFamily="2" charset="0"/>
              </a:rPr>
              <a:t>Handling messy or unstructured resume data</a:t>
            </a:r>
          </a:p>
          <a:p>
            <a:r>
              <a:rPr lang="en-US" sz="2000" dirty="0">
                <a:latin typeface="Poppins" panose="00000500000000000000" pitchFamily="2" charset="0"/>
                <a:cs typeface="Poppins" panose="00000500000000000000" pitchFamily="2" charset="0"/>
              </a:rPr>
              <a:t>Hardcoding skills instead of extracting them automatically</a:t>
            </a:r>
          </a:p>
          <a:p>
            <a:r>
              <a:rPr lang="en-US" sz="2000" dirty="0">
                <a:latin typeface="Poppins" panose="00000500000000000000" pitchFamily="2" charset="0"/>
                <a:cs typeface="Poppins" panose="00000500000000000000" pitchFamily="2" charset="0"/>
              </a:rPr>
              <a:t>Matching soft skills (e.g., communication, leadership) with accuracy</a:t>
            </a:r>
          </a:p>
        </p:txBody>
      </p:sp>
      <p:sp>
        <p:nvSpPr>
          <p:cNvPr id="8" name="TextBox 8">
            <a:extLst>
              <a:ext uri="{FF2B5EF4-FFF2-40B4-BE49-F238E27FC236}">
                <a16:creationId xmlns:a16="http://schemas.microsoft.com/office/drawing/2014/main" id="{D2076C9A-FCA5-57EC-A272-EF1112F4F407}"/>
              </a:ext>
            </a:extLst>
          </p:cNvPr>
          <p:cNvSpPr txBox="1"/>
          <p:nvPr/>
        </p:nvSpPr>
        <p:spPr>
          <a:xfrm>
            <a:off x="9525000" y="6636913"/>
            <a:ext cx="8130570" cy="3077766"/>
          </a:xfrm>
          <a:prstGeom prst="rect">
            <a:avLst/>
          </a:prstGeom>
        </p:spPr>
        <p:txBody>
          <a:bodyPr wrap="square" lIns="0" tIns="0" rIns="0" bIns="0" rtlCol="0" anchor="t">
            <a:spAutoFit/>
          </a:bodyPr>
          <a:lstStyle/>
          <a:p>
            <a:r>
              <a:rPr lang="en-IN" sz="2000" b="1" dirty="0">
                <a:latin typeface="Poppins" panose="00000500000000000000" pitchFamily="2" charset="0"/>
                <a:cs typeface="Poppins" panose="00000500000000000000" pitchFamily="2" charset="0"/>
              </a:rPr>
              <a:t>Future Scope</a:t>
            </a:r>
          </a:p>
          <a:p>
            <a:r>
              <a:rPr lang="en-IN" sz="2000" dirty="0">
                <a:latin typeface="Poppins" panose="00000500000000000000" pitchFamily="2" charset="0"/>
                <a:cs typeface="Poppins" panose="00000500000000000000" pitchFamily="2" charset="0"/>
              </a:rPr>
              <a:t>🔬 </a:t>
            </a:r>
            <a:r>
              <a:rPr lang="en-IN" sz="2000" b="1" dirty="0">
                <a:latin typeface="Poppins" panose="00000500000000000000" pitchFamily="2" charset="0"/>
                <a:cs typeface="Poppins" panose="00000500000000000000" pitchFamily="2" charset="0"/>
              </a:rPr>
              <a:t>Use NLP techniques</a:t>
            </a:r>
            <a:r>
              <a:rPr lang="en-IN" sz="2000" dirty="0">
                <a:latin typeface="Poppins" panose="00000500000000000000" pitchFamily="2" charset="0"/>
                <a:cs typeface="Poppins" panose="00000500000000000000" pitchFamily="2" charset="0"/>
              </a:rPr>
              <a:t> to auto-extract skills from any text (not just keywords)</a:t>
            </a:r>
          </a:p>
          <a:p>
            <a:r>
              <a:rPr lang="en-IN" sz="2000" dirty="0">
                <a:latin typeface="Poppins" panose="00000500000000000000" pitchFamily="2" charset="0"/>
                <a:cs typeface="Poppins" panose="00000500000000000000" pitchFamily="2" charset="0"/>
              </a:rPr>
              <a:t>🧠 </a:t>
            </a:r>
            <a:r>
              <a:rPr lang="en-IN" sz="2000" b="1" dirty="0">
                <a:latin typeface="Poppins" panose="00000500000000000000" pitchFamily="2" charset="0"/>
                <a:cs typeface="Poppins" panose="00000500000000000000" pitchFamily="2" charset="0"/>
              </a:rPr>
              <a:t>Incorporate soft skill detection</a:t>
            </a:r>
            <a:r>
              <a:rPr lang="en-IN" sz="2000" dirty="0">
                <a:latin typeface="Poppins" panose="00000500000000000000" pitchFamily="2" charset="0"/>
                <a:cs typeface="Poppins" panose="00000500000000000000" pitchFamily="2" charset="0"/>
              </a:rPr>
              <a:t> using sentiment and context analysis</a:t>
            </a:r>
          </a:p>
          <a:p>
            <a:r>
              <a:rPr lang="en-IN" sz="2000" dirty="0">
                <a:latin typeface="Poppins" panose="00000500000000000000" pitchFamily="2" charset="0"/>
                <a:cs typeface="Poppins" panose="00000500000000000000" pitchFamily="2" charset="0"/>
              </a:rPr>
              <a:t>🔗 </a:t>
            </a:r>
            <a:r>
              <a:rPr lang="en-IN" sz="2000" b="1" dirty="0">
                <a:latin typeface="Poppins" panose="00000500000000000000" pitchFamily="2" charset="0"/>
                <a:cs typeface="Poppins" panose="00000500000000000000" pitchFamily="2" charset="0"/>
              </a:rPr>
              <a:t>Connect with real job APIs</a:t>
            </a:r>
            <a:r>
              <a:rPr lang="en-IN" sz="2000" dirty="0">
                <a:latin typeface="Poppins" panose="00000500000000000000" pitchFamily="2" charset="0"/>
                <a:cs typeface="Poppins" panose="00000500000000000000" pitchFamily="2" charset="0"/>
              </a:rPr>
              <a:t> (like LinkedIn, Indeed) for live job data</a:t>
            </a:r>
          </a:p>
          <a:p>
            <a:r>
              <a:rPr lang="en-IN" sz="2000" dirty="0">
                <a:latin typeface="Poppins" panose="00000500000000000000" pitchFamily="2" charset="0"/>
                <a:cs typeface="Poppins" panose="00000500000000000000" pitchFamily="2" charset="0"/>
              </a:rPr>
              <a:t>📄 </a:t>
            </a:r>
            <a:r>
              <a:rPr lang="en-IN" sz="2000" b="1" dirty="0">
                <a:latin typeface="Poppins" panose="00000500000000000000" pitchFamily="2" charset="0"/>
                <a:cs typeface="Poppins" panose="00000500000000000000" pitchFamily="2" charset="0"/>
              </a:rPr>
              <a:t>Parse uploaded PDF resumes</a:t>
            </a:r>
            <a:r>
              <a:rPr lang="en-IN" sz="2000" dirty="0">
                <a:latin typeface="Poppins" panose="00000500000000000000" pitchFamily="2" charset="0"/>
                <a:cs typeface="Poppins" panose="00000500000000000000" pitchFamily="2" charset="0"/>
              </a:rPr>
              <a:t> automatically</a:t>
            </a:r>
          </a:p>
          <a:p>
            <a:r>
              <a:rPr lang="en-IN" sz="2000" dirty="0">
                <a:latin typeface="Poppins" panose="00000500000000000000" pitchFamily="2" charset="0"/>
                <a:cs typeface="Poppins" panose="00000500000000000000" pitchFamily="2" charset="0"/>
              </a:rPr>
              <a:t>📊 Improve visualization using dynamic radar charts or interactive dashboards</a:t>
            </a:r>
          </a:p>
        </p:txBody>
      </p:sp>
    </p:spTree>
    <p:extLst>
      <p:ext uri="{BB962C8B-B14F-4D97-AF65-F5344CB8AC3E}">
        <p14:creationId xmlns:p14="http://schemas.microsoft.com/office/powerpoint/2010/main" val="2223143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1028700" y="2640240"/>
            <a:ext cx="9299497" cy="5339895"/>
          </a:xfrm>
          <a:prstGeom prst="rect">
            <a:avLst/>
          </a:prstGeom>
        </p:spPr>
        <p:txBody>
          <a:bodyPr lIns="0" tIns="0" rIns="0" bIns="0" rtlCol="0" anchor="t">
            <a:spAutoFit/>
          </a:bodyPr>
          <a:lstStyle/>
          <a:p>
            <a:pPr algn="l">
              <a:lnSpc>
                <a:spcPts val="19534"/>
              </a:lnSpc>
            </a:pPr>
            <a:r>
              <a:rPr lang="en-US" sz="21005" b="1" spc="-1050" dirty="0">
                <a:solidFill>
                  <a:srgbClr val="0F0E0E"/>
                </a:solidFill>
                <a:latin typeface="Poppins Bold"/>
                <a:ea typeface="Poppins Bold"/>
                <a:cs typeface="Poppins Bold"/>
                <a:sym typeface="Poppins Bold"/>
              </a:rPr>
              <a:t>Thank You</a:t>
            </a:r>
          </a:p>
        </p:txBody>
      </p:sp>
      <p:pic>
        <p:nvPicPr>
          <p:cNvPr id="8" name="Picture 7">
            <a:extLst>
              <a:ext uri="{FF2B5EF4-FFF2-40B4-BE49-F238E27FC236}">
                <a16:creationId xmlns:a16="http://schemas.microsoft.com/office/drawing/2014/main" id="{43A75035-EFF6-B43A-2D26-AA90A795B595}"/>
              </a:ext>
            </a:extLst>
          </p:cNvPr>
          <p:cNvPicPr>
            <a:picLocks noChangeAspect="1"/>
          </p:cNvPicPr>
          <p:nvPr/>
        </p:nvPicPr>
        <p:blipFill>
          <a:blip r:embed="rId3"/>
          <a:stretch>
            <a:fillRect/>
          </a:stretch>
        </p:blipFill>
        <p:spPr>
          <a:xfrm>
            <a:off x="9906000" y="0"/>
            <a:ext cx="8382000" cy="10287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5400000">
            <a:off x="2703967" y="293162"/>
            <a:ext cx="412749" cy="1858279"/>
          </a:xfrm>
          <a:custGeom>
            <a:avLst/>
            <a:gdLst/>
            <a:ahLst/>
            <a:cxnLst/>
            <a:rect l="l" t="t" r="r" b="b"/>
            <a:pathLst>
              <a:path w="405581" h="1477280">
                <a:moveTo>
                  <a:pt x="0" y="0"/>
                </a:moveTo>
                <a:lnTo>
                  <a:pt x="405581" y="0"/>
                </a:lnTo>
                <a:lnTo>
                  <a:pt x="405581" y="1477281"/>
                </a:lnTo>
                <a:lnTo>
                  <a:pt x="0" y="1477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0975" y="2462570"/>
            <a:ext cx="11353800" cy="1872307"/>
          </a:xfrm>
          <a:prstGeom prst="rect">
            <a:avLst/>
          </a:prstGeom>
        </p:spPr>
        <p:txBody>
          <a:bodyPr wrap="square" lIns="0" tIns="0" rIns="0" bIns="0" rtlCol="0" anchor="t">
            <a:spAutoFit/>
          </a:bodyPr>
          <a:lstStyle/>
          <a:p>
            <a:pPr algn="l">
              <a:lnSpc>
                <a:spcPts val="14618"/>
              </a:lnSpc>
            </a:pPr>
            <a:r>
              <a:rPr lang="en-US" sz="12800" b="1" spc="-769" dirty="0">
                <a:solidFill>
                  <a:srgbClr val="000000"/>
                </a:solidFill>
                <a:latin typeface="Poppins Bold"/>
                <a:ea typeface="Poppins Bold"/>
                <a:cs typeface="Poppins Bold"/>
                <a:sym typeface="Poppins Bold"/>
              </a:rPr>
              <a:t>About Team</a:t>
            </a:r>
          </a:p>
        </p:txBody>
      </p:sp>
      <p:sp>
        <p:nvSpPr>
          <p:cNvPr id="7" name="TextBox 7"/>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0" name="TextBox 10"/>
          <p:cNvSpPr txBox="1"/>
          <p:nvPr/>
        </p:nvSpPr>
        <p:spPr>
          <a:xfrm>
            <a:off x="990600" y="5493233"/>
            <a:ext cx="9077957" cy="2596480"/>
          </a:xfrm>
          <a:prstGeom prst="rect">
            <a:avLst/>
          </a:prstGeom>
        </p:spPr>
        <p:txBody>
          <a:bodyPr wrap="square" lIns="0" tIns="0" rIns="0" bIns="0" rtlCol="0" anchor="t">
            <a:spAutoFit/>
          </a:bodyPr>
          <a:lstStyle/>
          <a:p>
            <a:pPr algn="just">
              <a:lnSpc>
                <a:spcPts val="2909"/>
              </a:lnSpc>
            </a:pPr>
            <a:r>
              <a:rPr lang="en-US" sz="5400" b="1" spc="111" dirty="0">
                <a:solidFill>
                  <a:srgbClr val="000000"/>
                </a:solidFill>
                <a:latin typeface="Poppins"/>
                <a:ea typeface="Poppins"/>
                <a:cs typeface="Poppins"/>
                <a:sym typeface="Poppins"/>
              </a:rPr>
              <a:t>GROUP 08</a:t>
            </a:r>
          </a:p>
          <a:p>
            <a:pPr algn="just">
              <a:lnSpc>
                <a:spcPts val="2909"/>
              </a:lnSpc>
            </a:pPr>
            <a:endParaRPr lang="en-US" sz="2400" spc="111" dirty="0">
              <a:solidFill>
                <a:srgbClr val="000000"/>
              </a:solidFill>
              <a:latin typeface="Poppins"/>
              <a:ea typeface="Poppins"/>
              <a:cs typeface="Poppins"/>
              <a:sym typeface="Poppins"/>
            </a:endParaRPr>
          </a:p>
          <a:p>
            <a:pPr algn="just">
              <a:lnSpc>
                <a:spcPts val="2909"/>
              </a:lnSpc>
            </a:pPr>
            <a:endParaRPr lang="en-US" sz="2400" spc="111" dirty="0">
              <a:solidFill>
                <a:srgbClr val="000000"/>
              </a:solidFill>
              <a:latin typeface="Poppins"/>
              <a:ea typeface="Poppins"/>
              <a:cs typeface="Poppins"/>
              <a:sym typeface="Poppins"/>
            </a:endParaRPr>
          </a:p>
          <a:p>
            <a:pPr algn="just">
              <a:lnSpc>
                <a:spcPts val="2909"/>
              </a:lnSpc>
            </a:pPr>
            <a:r>
              <a:rPr lang="en-US" sz="2400" spc="111" dirty="0">
                <a:solidFill>
                  <a:srgbClr val="000000"/>
                </a:solidFill>
                <a:latin typeface="Poppins"/>
                <a:ea typeface="Poppins"/>
                <a:cs typeface="Poppins"/>
                <a:sym typeface="Poppins"/>
              </a:rPr>
              <a:t>SOUMYA SONEJA 2401020061</a:t>
            </a:r>
          </a:p>
          <a:p>
            <a:pPr algn="just">
              <a:lnSpc>
                <a:spcPts val="2909"/>
              </a:lnSpc>
            </a:pPr>
            <a:r>
              <a:rPr lang="en-US" sz="2400" spc="111" dirty="0">
                <a:solidFill>
                  <a:srgbClr val="000000"/>
                </a:solidFill>
                <a:latin typeface="Poppins"/>
                <a:ea typeface="Poppins"/>
                <a:cs typeface="Poppins"/>
                <a:sym typeface="Poppins"/>
              </a:rPr>
              <a:t>DHRUVI SHARMA 992401030276</a:t>
            </a:r>
          </a:p>
          <a:p>
            <a:pPr algn="just">
              <a:lnSpc>
                <a:spcPts val="2909"/>
              </a:lnSpc>
            </a:pPr>
            <a:r>
              <a:rPr lang="en-US" sz="2400" spc="111" dirty="0">
                <a:solidFill>
                  <a:srgbClr val="000000"/>
                </a:solidFill>
                <a:latin typeface="Poppins"/>
                <a:ea typeface="Poppins"/>
                <a:cs typeface="Poppins"/>
                <a:sym typeface="Poppins"/>
              </a:rPr>
              <a:t>ANSHIKA SRIVASTAV 2405170095</a:t>
            </a:r>
          </a:p>
          <a:p>
            <a:pPr algn="just">
              <a:lnSpc>
                <a:spcPts val="2909"/>
              </a:lnSpc>
            </a:pPr>
            <a:r>
              <a:rPr lang="en-US" sz="2400" spc="111" dirty="0">
                <a:solidFill>
                  <a:srgbClr val="000000"/>
                </a:solidFill>
                <a:latin typeface="Poppins"/>
                <a:ea typeface="Poppins"/>
                <a:cs typeface="Poppins"/>
                <a:sym typeface="Poppins"/>
              </a:rPr>
              <a:t>AARUSH BAHUGUNA 2401200026</a:t>
            </a:r>
          </a:p>
        </p:txBody>
      </p:sp>
      <p:pic>
        <p:nvPicPr>
          <p:cNvPr id="1026" name="Picture 2" descr="Jaypee Institute of Information Technology - Wikipedia">
            <a:extLst>
              <a:ext uri="{FF2B5EF4-FFF2-40B4-BE49-F238E27FC236}">
                <a16:creationId xmlns:a16="http://schemas.microsoft.com/office/drawing/2014/main" id="{0E0DC561-AFE2-6D63-E4AF-2F0F6589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2703" y="2355020"/>
            <a:ext cx="5776597" cy="691605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2058" name="Picture 10" descr="Bulb Png Images - Free Download on Freepik">
            <a:extLst>
              <a:ext uri="{FF2B5EF4-FFF2-40B4-BE49-F238E27FC236}">
                <a16:creationId xmlns:a16="http://schemas.microsoft.com/office/drawing/2014/main" id="{2B7D7AC8-DDC6-8E52-229A-A3C443E20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831" y="8571242"/>
            <a:ext cx="1434338" cy="143433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3"/>
          <p:cNvSpPr/>
          <p:nvPr/>
        </p:nvSpPr>
        <p:spPr>
          <a:xfrm rot="-5400000">
            <a:off x="5238733" y="-280176"/>
            <a:ext cx="334098" cy="2904439"/>
          </a:xfrm>
          <a:custGeom>
            <a:avLst/>
            <a:gdLst/>
            <a:ahLst/>
            <a:cxnLst/>
            <a:rect l="l" t="t" r="r" b="b"/>
            <a:pathLst>
              <a:path w="405581" h="1477280">
                <a:moveTo>
                  <a:pt x="0" y="0"/>
                </a:moveTo>
                <a:lnTo>
                  <a:pt x="405581" y="0"/>
                </a:lnTo>
                <a:lnTo>
                  <a:pt x="405581" y="1477281"/>
                </a:lnTo>
                <a:lnTo>
                  <a:pt x="0" y="1477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8" name="TextBox 8"/>
          <p:cNvSpPr txBox="1"/>
          <p:nvPr/>
        </p:nvSpPr>
        <p:spPr>
          <a:xfrm>
            <a:off x="11862313" y="1769450"/>
            <a:ext cx="5396987" cy="544316"/>
          </a:xfrm>
          <a:prstGeom prst="rect">
            <a:avLst/>
          </a:prstGeom>
        </p:spPr>
        <p:txBody>
          <a:bodyPr lIns="0" tIns="0" rIns="0" bIns="0" rtlCol="0" anchor="t">
            <a:spAutoFit/>
          </a:bodyPr>
          <a:lstStyle/>
          <a:p>
            <a:pPr algn="l">
              <a:lnSpc>
                <a:spcPts val="4386"/>
              </a:lnSpc>
            </a:pPr>
            <a:r>
              <a:rPr lang="en-US" sz="3373" b="1" spc="168" dirty="0">
                <a:solidFill>
                  <a:srgbClr val="000000"/>
                </a:solidFill>
                <a:latin typeface="Poppins Bold"/>
                <a:ea typeface="Poppins Bold"/>
                <a:cs typeface="Poppins Bold"/>
                <a:sym typeface="Poppins Bold"/>
              </a:rPr>
              <a:t>Problem Statement</a:t>
            </a:r>
          </a:p>
        </p:txBody>
      </p:sp>
      <p:sp>
        <p:nvSpPr>
          <p:cNvPr id="9" name="TextBox 9"/>
          <p:cNvSpPr txBox="1"/>
          <p:nvPr/>
        </p:nvSpPr>
        <p:spPr>
          <a:xfrm>
            <a:off x="11862313" y="2601552"/>
            <a:ext cx="5396987" cy="7017306"/>
          </a:xfrm>
          <a:prstGeom prst="rect">
            <a:avLst/>
          </a:prstGeom>
        </p:spPr>
        <p:txBody>
          <a:bodyPr lIns="0" tIns="0" rIns="0" bIns="0" rtlCol="0" anchor="t">
            <a:spAutoFit/>
          </a:bodyPr>
          <a:lstStyle/>
          <a:p>
            <a:r>
              <a:rPr lang="en-US" sz="2400" dirty="0">
                <a:latin typeface="Poppins" panose="00000500000000000000" pitchFamily="2" charset="0"/>
                <a:cs typeface="Poppins" panose="00000500000000000000" pitchFamily="2" charset="0"/>
              </a:rPr>
              <a:t>Despite the growing availability of online learning resources and career guidance tools, professionals and students often struggle to identify the exact skills they lack for transitioning into their desired job roles. Traditional methods rely heavily on self-assessment or generic advice, which may not accurately reflect the real-world expectations of a job market. There is a critical need for a data-driven system that can analyze individual resumes, compare them with industry-aligned profiles, and automatically detect missing skills—enabling users to take focused, actionable steps in their career development.</a:t>
            </a:r>
          </a:p>
        </p:txBody>
      </p:sp>
      <p:pic>
        <p:nvPicPr>
          <p:cNvPr id="2050" name="Picture 2" descr="Free AI Resume Builder - Resume Genius">
            <a:extLst>
              <a:ext uri="{FF2B5EF4-FFF2-40B4-BE49-F238E27FC236}">
                <a16:creationId xmlns:a16="http://schemas.microsoft.com/office/drawing/2014/main" id="{164B2ED7-A451-261C-604A-8BB39F12D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08333"/>
            <a:ext cx="4882581" cy="6659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Google For Jobs? Google's Job Listing Feature">
            <a:extLst>
              <a:ext uri="{FF2B5EF4-FFF2-40B4-BE49-F238E27FC236}">
                <a16:creationId xmlns:a16="http://schemas.microsoft.com/office/drawing/2014/main" id="{5BFF0B4A-7A0F-D097-8BCD-41E50AED6E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3581" y="1608333"/>
            <a:ext cx="5712938" cy="66593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8">
            <p14:nvContentPartPr>
              <p14:cNvPr id="11" name="Ink 10">
                <a:extLst>
                  <a:ext uri="{FF2B5EF4-FFF2-40B4-BE49-F238E27FC236}">
                    <a16:creationId xmlns:a16="http://schemas.microsoft.com/office/drawing/2014/main" id="{BBCBFD12-692C-B760-A915-F036836D1218}"/>
                  </a:ext>
                </a:extLst>
              </p14:cNvPr>
              <p14:cNvContentPartPr/>
              <p14:nvPr/>
            </p14:nvContentPartPr>
            <p14:xfrm>
              <a:off x="-781665" y="560683"/>
              <a:ext cx="360" cy="360"/>
            </p14:xfrm>
          </p:contentPart>
        </mc:Choice>
        <mc:Fallback>
          <p:pic>
            <p:nvPicPr>
              <p:cNvPr id="11" name="Ink 10">
                <a:extLst>
                  <a:ext uri="{FF2B5EF4-FFF2-40B4-BE49-F238E27FC236}">
                    <a16:creationId xmlns:a16="http://schemas.microsoft.com/office/drawing/2014/main" id="{BBCBFD12-692C-B760-A915-F036836D1218}"/>
                  </a:ext>
                </a:extLst>
              </p:cNvPr>
              <p:cNvPicPr/>
              <p:nvPr/>
            </p:nvPicPr>
            <p:blipFill>
              <a:blip r:embed="rId9"/>
              <a:stretch>
                <a:fillRect/>
              </a:stretch>
            </p:blipFill>
            <p:spPr>
              <a:xfrm>
                <a:off x="-787785" y="55456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 name="Ink 11">
                <a:extLst>
                  <a:ext uri="{FF2B5EF4-FFF2-40B4-BE49-F238E27FC236}">
                    <a16:creationId xmlns:a16="http://schemas.microsoft.com/office/drawing/2014/main" id="{EE7A2111-501B-88FC-304D-898BA36A150B}"/>
                  </a:ext>
                </a:extLst>
              </p14:cNvPr>
              <p14:cNvContentPartPr/>
              <p14:nvPr/>
            </p14:nvContentPartPr>
            <p14:xfrm>
              <a:off x="6326895" y="7506883"/>
              <a:ext cx="360" cy="360"/>
            </p14:xfrm>
          </p:contentPart>
        </mc:Choice>
        <mc:Fallback>
          <p:pic>
            <p:nvPicPr>
              <p:cNvPr id="12" name="Ink 11">
                <a:extLst>
                  <a:ext uri="{FF2B5EF4-FFF2-40B4-BE49-F238E27FC236}">
                    <a16:creationId xmlns:a16="http://schemas.microsoft.com/office/drawing/2014/main" id="{EE7A2111-501B-88FC-304D-898BA36A150B}"/>
                  </a:ext>
                </a:extLst>
              </p:cNvPr>
              <p:cNvPicPr/>
              <p:nvPr/>
            </p:nvPicPr>
            <p:blipFill>
              <a:blip r:embed="rId9"/>
              <a:stretch>
                <a:fillRect/>
              </a:stretch>
            </p:blipFill>
            <p:spPr>
              <a:xfrm>
                <a:off x="6320775" y="7500763"/>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6" name="Ink 15">
                <a:extLst>
                  <a:ext uri="{FF2B5EF4-FFF2-40B4-BE49-F238E27FC236}">
                    <a16:creationId xmlns:a16="http://schemas.microsoft.com/office/drawing/2014/main" id="{D9315989-600B-A25F-5BDD-7DF8CF3B9D1C}"/>
                  </a:ext>
                </a:extLst>
              </p14:cNvPr>
              <p14:cNvContentPartPr/>
              <p14:nvPr/>
            </p14:nvContentPartPr>
            <p14:xfrm>
              <a:off x="5943855" y="7993963"/>
              <a:ext cx="2155320" cy="1668960"/>
            </p14:xfrm>
          </p:contentPart>
        </mc:Choice>
        <mc:Fallback>
          <p:pic>
            <p:nvPicPr>
              <p:cNvPr id="16" name="Ink 15">
                <a:extLst>
                  <a:ext uri="{FF2B5EF4-FFF2-40B4-BE49-F238E27FC236}">
                    <a16:creationId xmlns:a16="http://schemas.microsoft.com/office/drawing/2014/main" id="{D9315989-600B-A25F-5BDD-7DF8CF3B9D1C}"/>
                  </a:ext>
                </a:extLst>
              </p:cNvPr>
              <p:cNvPicPr/>
              <p:nvPr/>
            </p:nvPicPr>
            <p:blipFill>
              <a:blip r:embed="rId12"/>
              <a:stretch>
                <a:fillRect/>
              </a:stretch>
            </p:blipFill>
            <p:spPr>
              <a:xfrm>
                <a:off x="5880855" y="7930963"/>
                <a:ext cx="2280960" cy="179460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7901203" y="-101723"/>
            <a:ext cx="462787" cy="2480009"/>
          </a:xfrm>
          <a:custGeom>
            <a:avLst/>
            <a:gdLst/>
            <a:ahLst/>
            <a:cxnLst/>
            <a:rect l="l" t="t" r="r" b="b"/>
            <a:pathLst>
              <a:path w="405581" h="1477280">
                <a:moveTo>
                  <a:pt x="0" y="0"/>
                </a:moveTo>
                <a:lnTo>
                  <a:pt x="405580" y="0"/>
                </a:lnTo>
                <a:lnTo>
                  <a:pt x="405580" y="1477280"/>
                </a:lnTo>
                <a:lnTo>
                  <a:pt x="0" y="1477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675524" y="1924403"/>
            <a:ext cx="12572334" cy="2999588"/>
            <a:chOff x="0" y="0"/>
            <a:chExt cx="1947784" cy="464715"/>
          </a:xfrm>
        </p:grpSpPr>
        <p:sp>
          <p:nvSpPr>
            <p:cNvPr id="8" name="Freeform 8"/>
            <p:cNvSpPr/>
            <p:nvPr/>
          </p:nvSpPr>
          <p:spPr>
            <a:xfrm>
              <a:off x="0" y="0"/>
              <a:ext cx="1947784" cy="464715"/>
            </a:xfrm>
            <a:custGeom>
              <a:avLst/>
              <a:gdLst/>
              <a:ahLst/>
              <a:cxnLst/>
              <a:rect l="l" t="t" r="r" b="b"/>
              <a:pathLst>
                <a:path w="1947784" h="464715">
                  <a:moveTo>
                    <a:pt x="0" y="0"/>
                  </a:moveTo>
                  <a:lnTo>
                    <a:pt x="1947784" y="0"/>
                  </a:lnTo>
                  <a:lnTo>
                    <a:pt x="1947784" y="464715"/>
                  </a:lnTo>
                  <a:lnTo>
                    <a:pt x="0" y="464715"/>
                  </a:lnTo>
                  <a:close/>
                </a:path>
              </a:pathLst>
            </a:custGeom>
            <a:blipFill>
              <a:blip r:embed="rId5">
                <a:alphaModFix amt="34000"/>
              </a:blip>
              <a:stretch>
                <a:fillRect t="-89711" b="-89711"/>
              </a:stretch>
            </a:blipFill>
          </p:spPr>
        </p:sp>
      </p:grpSp>
      <p:sp>
        <p:nvSpPr>
          <p:cNvPr id="9" name="TextBox 9"/>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0" name="TextBox 10"/>
          <p:cNvSpPr txBox="1"/>
          <p:nvPr/>
        </p:nvSpPr>
        <p:spPr>
          <a:xfrm>
            <a:off x="1028700" y="2664799"/>
            <a:ext cx="10534154" cy="2024529"/>
          </a:xfrm>
          <a:prstGeom prst="rect">
            <a:avLst/>
          </a:prstGeom>
        </p:spPr>
        <p:txBody>
          <a:bodyPr lIns="0" tIns="0" rIns="0" bIns="0" rtlCol="0" anchor="t">
            <a:spAutoFit/>
          </a:bodyPr>
          <a:lstStyle/>
          <a:p>
            <a:pPr algn="l">
              <a:lnSpc>
                <a:spcPts val="15139"/>
              </a:lnSpc>
            </a:pPr>
            <a:r>
              <a:rPr lang="en-US" sz="15936" b="1" spc="-796" dirty="0">
                <a:solidFill>
                  <a:srgbClr val="0F0E0E"/>
                </a:solidFill>
                <a:latin typeface="Poppins Bold"/>
                <a:ea typeface="Poppins Bold"/>
                <a:cs typeface="Poppins Bold"/>
                <a:sym typeface="Poppins Bold"/>
              </a:rPr>
              <a:t>Overview</a:t>
            </a:r>
          </a:p>
        </p:txBody>
      </p:sp>
      <p:sp>
        <p:nvSpPr>
          <p:cNvPr id="11" name="TextBox 11"/>
          <p:cNvSpPr txBox="1"/>
          <p:nvPr/>
        </p:nvSpPr>
        <p:spPr>
          <a:xfrm>
            <a:off x="12016479" y="2799488"/>
            <a:ext cx="5242821" cy="1969001"/>
          </a:xfrm>
          <a:prstGeom prst="rect">
            <a:avLst/>
          </a:prstGeom>
        </p:spPr>
        <p:txBody>
          <a:bodyPr lIns="0" tIns="0" rIns="0" bIns="0" rtlCol="0" anchor="t">
            <a:spAutoFit/>
          </a:bodyPr>
          <a:lstStyle/>
          <a:p>
            <a:pPr algn="just">
              <a:lnSpc>
                <a:spcPts val="2201"/>
              </a:lnSpc>
            </a:pPr>
            <a:r>
              <a:rPr lang="en-US" sz="2400" b="1" dirty="0">
                <a:latin typeface="Poppins" panose="00000500000000000000" pitchFamily="2" charset="0"/>
                <a:cs typeface="Poppins" panose="00000500000000000000" pitchFamily="2" charset="0"/>
              </a:rPr>
              <a:t>OBJECTIVE :</a:t>
            </a:r>
          </a:p>
          <a:p>
            <a:pPr algn="just">
              <a:lnSpc>
                <a:spcPts val="2201"/>
              </a:lnSpc>
            </a:pPr>
            <a:r>
              <a:rPr lang="en-US" sz="2000" dirty="0">
                <a:latin typeface="Poppins" panose="00000500000000000000" pitchFamily="2" charset="0"/>
                <a:cs typeface="Poppins" panose="00000500000000000000" pitchFamily="2" charset="0"/>
              </a:rPr>
              <a:t>To assist professionals in identifying and bridging skill gaps for successful career transitions by analyzing their current resumes and desired job roles using Machine Learning (ML) and Information Retrieval (IR) techniques.</a:t>
            </a:r>
            <a:endParaRPr lang="en-US" sz="2000" spc="84" dirty="0">
              <a:solidFill>
                <a:srgbClr val="000000"/>
              </a:solidFill>
              <a:latin typeface="Poppins" panose="00000500000000000000" pitchFamily="2" charset="0"/>
              <a:ea typeface="Poppins"/>
              <a:cs typeface="Poppins" panose="00000500000000000000" pitchFamily="2" charset="0"/>
              <a:sym typeface="Poppins"/>
            </a:endParaRPr>
          </a:p>
        </p:txBody>
      </p:sp>
      <p:sp>
        <p:nvSpPr>
          <p:cNvPr id="12" name="TextBox 12"/>
          <p:cNvSpPr txBox="1"/>
          <p:nvPr/>
        </p:nvSpPr>
        <p:spPr>
          <a:xfrm>
            <a:off x="2106208" y="5158654"/>
            <a:ext cx="4142192" cy="4062651"/>
          </a:xfrm>
          <a:prstGeom prst="rect">
            <a:avLst/>
          </a:prstGeom>
        </p:spPr>
        <p:txBody>
          <a:bodyPr wrap="square" lIns="0" tIns="0" rIns="0" bIns="0" rtlCol="0" anchor="t">
            <a:spAutoFit/>
          </a:bodyPr>
          <a:lstStyle/>
          <a:p>
            <a:r>
              <a:rPr lang="en-US" sz="2400" b="1" dirty="0">
                <a:latin typeface="Poppins" panose="00000500000000000000" pitchFamily="2" charset="0"/>
                <a:cs typeface="Poppins" panose="00000500000000000000" pitchFamily="2" charset="0"/>
              </a:rPr>
              <a:t>SOLUTION :</a:t>
            </a:r>
            <a:br>
              <a:rPr lang="en-US" sz="2000" dirty="0">
                <a:latin typeface="Poppins" panose="00000500000000000000" pitchFamily="2" charset="0"/>
                <a:cs typeface="Poppins" panose="00000500000000000000" pitchFamily="2" charset="0"/>
              </a:rPr>
            </a:br>
            <a:r>
              <a:rPr lang="en-US" sz="2000" dirty="0">
                <a:latin typeface="Poppins" panose="00000500000000000000" pitchFamily="2" charset="0"/>
                <a:cs typeface="Poppins" panose="00000500000000000000" pitchFamily="2" charset="0"/>
              </a:rPr>
              <a:t>The system enables users to upload their resume and specify a target job role. It then:</a:t>
            </a:r>
          </a:p>
          <a:p>
            <a:r>
              <a:rPr lang="en-US" sz="2000" dirty="0">
                <a:latin typeface="Poppins" panose="00000500000000000000" pitchFamily="2" charset="0"/>
                <a:cs typeface="Poppins" panose="00000500000000000000" pitchFamily="2" charset="0"/>
              </a:rPr>
              <a:t>Parses the resume and extracts current skills.</a:t>
            </a:r>
          </a:p>
          <a:p>
            <a:r>
              <a:rPr lang="en-US" sz="2000" dirty="0">
                <a:latin typeface="Poppins" panose="00000500000000000000" pitchFamily="2" charset="0"/>
                <a:cs typeface="Poppins" panose="00000500000000000000" pitchFamily="2" charset="0"/>
              </a:rPr>
              <a:t>Analyzes the skill requirements of the desired role.</a:t>
            </a:r>
          </a:p>
          <a:p>
            <a:r>
              <a:rPr lang="en-US" sz="2000" dirty="0">
                <a:latin typeface="Poppins" panose="00000500000000000000" pitchFamily="2" charset="0"/>
                <a:cs typeface="Poppins" panose="00000500000000000000" pitchFamily="2" charset="0"/>
              </a:rPr>
              <a:t>Identifies the skill gap.</a:t>
            </a:r>
          </a:p>
          <a:p>
            <a:r>
              <a:rPr lang="en-US" sz="2000" dirty="0">
                <a:latin typeface="Poppins" panose="00000500000000000000" pitchFamily="2" charset="0"/>
                <a:cs typeface="Poppins" panose="00000500000000000000" pitchFamily="2" charset="0"/>
              </a:rPr>
              <a:t>Recommends personalized learning resources (MOOCs, tutorials, certifications) to fill the gap.</a:t>
            </a:r>
          </a:p>
        </p:txBody>
      </p:sp>
      <p:sp>
        <p:nvSpPr>
          <p:cNvPr id="13" name="TextBox 13"/>
          <p:cNvSpPr txBox="1"/>
          <p:nvPr/>
        </p:nvSpPr>
        <p:spPr>
          <a:xfrm>
            <a:off x="7061938" y="5123447"/>
            <a:ext cx="4142192" cy="2215991"/>
          </a:xfrm>
          <a:prstGeom prst="rect">
            <a:avLst/>
          </a:prstGeom>
        </p:spPr>
        <p:txBody>
          <a:bodyPr wrap="square" lIns="0" tIns="0" rIns="0" bIns="0" rtlCol="0" anchor="t">
            <a:spAutoFit/>
          </a:bodyPr>
          <a:lstStyle/>
          <a:p>
            <a:r>
              <a:rPr lang="en-IN" sz="2400" b="1" dirty="0">
                <a:latin typeface="Poppins" panose="00000500000000000000" pitchFamily="2" charset="0"/>
                <a:cs typeface="Poppins" panose="00000500000000000000" pitchFamily="2" charset="0"/>
              </a:rPr>
              <a:t>Technical Stack :</a:t>
            </a:r>
          </a:p>
          <a:p>
            <a:r>
              <a:rPr lang="en-IN" sz="2000" dirty="0">
                <a:latin typeface="Poppins" panose="00000500000000000000" pitchFamily="2" charset="0"/>
                <a:cs typeface="Poppins" panose="00000500000000000000" pitchFamily="2" charset="0"/>
              </a:rPr>
              <a:t>Resume Parsing &amp; Skill Extraction (using NLP techniques)</a:t>
            </a:r>
          </a:p>
          <a:p>
            <a:r>
              <a:rPr lang="en-IN" sz="2000" dirty="0">
                <a:latin typeface="Poppins" panose="00000500000000000000" pitchFamily="2" charset="0"/>
                <a:cs typeface="Poppins" panose="00000500000000000000" pitchFamily="2" charset="0"/>
              </a:rPr>
              <a:t>Job Role Embedding &amp; Similarity Comparison</a:t>
            </a:r>
          </a:p>
          <a:p>
            <a:r>
              <a:rPr lang="en-IN" sz="2000" dirty="0">
                <a:latin typeface="Poppins" panose="00000500000000000000" pitchFamily="2" charset="0"/>
                <a:cs typeface="Poppins" panose="00000500000000000000" pitchFamily="2" charset="0"/>
              </a:rPr>
              <a:t>Skill Gap Detection via semantic vector comparison</a:t>
            </a:r>
          </a:p>
        </p:txBody>
      </p:sp>
      <p:sp>
        <p:nvSpPr>
          <p:cNvPr id="23" name="Rectangle 8">
            <a:extLst>
              <a:ext uri="{FF2B5EF4-FFF2-40B4-BE49-F238E27FC236}">
                <a16:creationId xmlns:a16="http://schemas.microsoft.com/office/drawing/2014/main" id="{FDCB1882-C9DA-4F60-90A3-8EB9AE96EB6C}"/>
              </a:ext>
            </a:extLst>
          </p:cNvPr>
          <p:cNvSpPr>
            <a:spLocks noChangeArrowheads="1"/>
          </p:cNvSpPr>
          <p:nvPr/>
        </p:nvSpPr>
        <p:spPr bwMode="auto">
          <a:xfrm>
            <a:off x="11879654" y="5092670"/>
            <a:ext cx="472440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Key Features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Upload and analyze resumes in real-time.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Match skills to job roles using embeddings.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Personalized resource recommendation engine.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User-friendly web interface (Flask/Django-based frontend).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9956277" y="551168"/>
            <a:ext cx="323165" cy="1252684"/>
          </a:xfrm>
          <a:custGeom>
            <a:avLst/>
            <a:gdLst/>
            <a:ahLst/>
            <a:cxnLst/>
            <a:rect l="l" t="t" r="r" b="b"/>
            <a:pathLst>
              <a:path w="473753" h="1725591">
                <a:moveTo>
                  <a:pt x="0" y="0"/>
                </a:moveTo>
                <a:lnTo>
                  <a:pt x="473753" y="0"/>
                </a:lnTo>
                <a:lnTo>
                  <a:pt x="473753" y="1725591"/>
                </a:lnTo>
                <a:lnTo>
                  <a:pt x="0" y="17255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8" name="TextBox 8"/>
          <p:cNvSpPr txBox="1"/>
          <p:nvPr/>
        </p:nvSpPr>
        <p:spPr>
          <a:xfrm>
            <a:off x="666006" y="1548734"/>
            <a:ext cx="6175097" cy="1916807"/>
          </a:xfrm>
          <a:prstGeom prst="rect">
            <a:avLst/>
          </a:prstGeom>
        </p:spPr>
        <p:txBody>
          <a:bodyPr wrap="square" lIns="0" tIns="0" rIns="0" bIns="0" rtlCol="0" anchor="t">
            <a:spAutoFit/>
          </a:bodyPr>
          <a:lstStyle/>
          <a:p>
            <a:pPr algn="l">
              <a:lnSpc>
                <a:spcPts val="7648"/>
              </a:lnSpc>
            </a:pPr>
            <a:r>
              <a:rPr lang="en-US" sz="5883" b="1" spc="294" dirty="0">
                <a:solidFill>
                  <a:srgbClr val="000000"/>
                </a:solidFill>
                <a:latin typeface="Poppins Bold"/>
                <a:ea typeface="Poppins Bold"/>
                <a:cs typeface="Poppins Bold"/>
                <a:sym typeface="Poppins Bold"/>
              </a:rPr>
              <a:t>DATASETs USED</a:t>
            </a:r>
          </a:p>
        </p:txBody>
      </p:sp>
      <p:sp>
        <p:nvSpPr>
          <p:cNvPr id="11" name="Rectangle 1">
            <a:extLst>
              <a:ext uri="{FF2B5EF4-FFF2-40B4-BE49-F238E27FC236}">
                <a16:creationId xmlns:a16="http://schemas.microsoft.com/office/drawing/2014/main" id="{7F9C2158-14F7-0DCC-924A-B7D1931ED475}"/>
              </a:ext>
            </a:extLst>
          </p:cNvPr>
          <p:cNvSpPr>
            <a:spLocks noChangeArrowheads="1"/>
          </p:cNvSpPr>
          <p:nvPr/>
        </p:nvSpPr>
        <p:spPr bwMode="auto">
          <a:xfrm>
            <a:off x="228600" y="3279114"/>
            <a:ext cx="99060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Job Dataset: job_postings.csv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Contains job listings with descriptions and job titles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Column used: </a:t>
            </a:r>
            <a:r>
              <a:rPr kumimoji="0" lang="en-US" altLang="en-US" sz="20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job_description</a:t>
            </a: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Cleaned similarly to resume 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Used for: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Extracting required job skills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Matching resumes via cosine similarity</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Poppins" panose="00000500000000000000" pitchFamily="2" charset="0"/>
              <a:cs typeface="Poppins" panose="00000500000000000000" pitchFamily="2" charset="0"/>
            </a:endParaRPr>
          </a:p>
          <a:p>
            <a:pPr lvl="0" eaLnBrk="0" fontAlgn="base" hangingPunct="0">
              <a:spcBef>
                <a:spcPct val="0"/>
              </a:spcBef>
              <a:spcAft>
                <a:spcPct val="0"/>
              </a:spcAft>
            </a:pPr>
            <a:r>
              <a:rPr lang="en-US" altLang="en-US" sz="2400" b="1" dirty="0">
                <a:latin typeface="Poppins" panose="00000500000000000000" pitchFamily="2" charset="0"/>
                <a:cs typeface="Poppins" panose="00000500000000000000" pitchFamily="2" charset="0"/>
              </a:rPr>
              <a:t>Resume Dataset: UpdatedResumeDataSet.csv</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Contains real-world resumes with categories (e.g., Data Science, HR, etc.)</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Column used: Resume</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Cleaned using regular expressions and punctuation removal</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Used for:</a:t>
            </a:r>
          </a:p>
          <a:p>
            <a:pPr lvl="1"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Analyzing candidate skill sets</a:t>
            </a:r>
          </a:p>
          <a:p>
            <a:pPr lvl="1"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Training match classification model</a:t>
            </a:r>
          </a:p>
          <a:p>
            <a:pPr lvl="1" eaLnBrk="0" fontAlgn="base" hangingPunct="0">
              <a:spcBef>
                <a:spcPct val="0"/>
              </a:spcBef>
              <a:spcAft>
                <a:spcPct val="0"/>
              </a:spcAft>
              <a:buFontTx/>
              <a:buChar char="•"/>
            </a:pPr>
            <a:endParaRPr lang="en-US" alt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Dataset Stats.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1000+ resumes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2000+ job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Coverage: Technical and non-technical roles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pic>
        <p:nvPicPr>
          <p:cNvPr id="15" name="Picture 14">
            <a:extLst>
              <a:ext uri="{FF2B5EF4-FFF2-40B4-BE49-F238E27FC236}">
                <a16:creationId xmlns:a16="http://schemas.microsoft.com/office/drawing/2014/main" id="{EF756F52-E8A6-65A5-4067-D13DA56E5451}"/>
              </a:ext>
            </a:extLst>
          </p:cNvPr>
          <p:cNvPicPr>
            <a:picLocks noChangeAspect="1"/>
          </p:cNvPicPr>
          <p:nvPr/>
        </p:nvPicPr>
        <p:blipFill>
          <a:blip r:embed="rId5"/>
          <a:stretch>
            <a:fillRect/>
          </a:stretch>
        </p:blipFill>
        <p:spPr>
          <a:xfrm>
            <a:off x="10117859" y="1548735"/>
            <a:ext cx="4818834" cy="5042566"/>
          </a:xfrm>
          <a:prstGeom prst="rect">
            <a:avLst/>
          </a:prstGeom>
        </p:spPr>
      </p:pic>
      <p:pic>
        <p:nvPicPr>
          <p:cNvPr id="17" name="Picture 16">
            <a:extLst>
              <a:ext uri="{FF2B5EF4-FFF2-40B4-BE49-F238E27FC236}">
                <a16:creationId xmlns:a16="http://schemas.microsoft.com/office/drawing/2014/main" id="{CA62C5AA-1EA2-D31F-50F9-BA5AAC161DDA}"/>
              </a:ext>
            </a:extLst>
          </p:cNvPr>
          <p:cNvPicPr>
            <a:picLocks noChangeAspect="1"/>
          </p:cNvPicPr>
          <p:nvPr/>
        </p:nvPicPr>
        <p:blipFill>
          <a:blip r:embed="rId6"/>
          <a:stretch>
            <a:fillRect/>
          </a:stretch>
        </p:blipFill>
        <p:spPr>
          <a:xfrm>
            <a:off x="12408212" y="4428886"/>
            <a:ext cx="5041587" cy="5286613"/>
          </a:xfrm>
          <a:prstGeom prst="rect">
            <a:avLst/>
          </a:prstGeom>
        </p:spPr>
      </p:pic>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973490A6-3E6D-D2E3-3D85-D8B6C8FA02E4}"/>
                  </a:ext>
                </a:extLst>
              </p14:cNvPr>
              <p14:cNvContentPartPr/>
              <p14:nvPr/>
            </p14:nvContentPartPr>
            <p14:xfrm>
              <a:off x="7285935" y="2668123"/>
              <a:ext cx="2418480" cy="1712520"/>
            </p14:xfrm>
          </p:contentPart>
        </mc:Choice>
        <mc:Fallback>
          <p:pic>
            <p:nvPicPr>
              <p:cNvPr id="18" name="Ink 17">
                <a:extLst>
                  <a:ext uri="{FF2B5EF4-FFF2-40B4-BE49-F238E27FC236}">
                    <a16:creationId xmlns:a16="http://schemas.microsoft.com/office/drawing/2014/main" id="{973490A6-3E6D-D2E3-3D85-D8B6C8FA02E4}"/>
                  </a:ext>
                </a:extLst>
              </p:cNvPr>
              <p:cNvPicPr/>
              <p:nvPr/>
            </p:nvPicPr>
            <p:blipFill>
              <a:blip r:embed="rId8"/>
              <a:stretch>
                <a:fillRect/>
              </a:stretch>
            </p:blipFill>
            <p:spPr>
              <a:xfrm>
                <a:off x="7222935" y="2605123"/>
                <a:ext cx="2544120" cy="183816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9" name="Ink 18">
                <a:extLst>
                  <a:ext uri="{FF2B5EF4-FFF2-40B4-BE49-F238E27FC236}">
                    <a16:creationId xmlns:a16="http://schemas.microsoft.com/office/drawing/2014/main" id="{2A3A4739-DA66-21C0-F135-6769B4F4F021}"/>
                  </a:ext>
                </a:extLst>
              </p14:cNvPr>
              <p14:cNvContentPartPr/>
              <p14:nvPr/>
            </p14:nvContentPartPr>
            <p14:xfrm>
              <a:off x="8259015" y="7167403"/>
              <a:ext cx="3893400" cy="1851840"/>
            </p14:xfrm>
          </p:contentPart>
        </mc:Choice>
        <mc:Fallback>
          <p:pic>
            <p:nvPicPr>
              <p:cNvPr id="19" name="Ink 18">
                <a:extLst>
                  <a:ext uri="{FF2B5EF4-FFF2-40B4-BE49-F238E27FC236}">
                    <a16:creationId xmlns:a16="http://schemas.microsoft.com/office/drawing/2014/main" id="{2A3A4739-DA66-21C0-F135-6769B4F4F021}"/>
                  </a:ext>
                </a:extLst>
              </p:cNvPr>
              <p:cNvPicPr/>
              <p:nvPr/>
            </p:nvPicPr>
            <p:blipFill>
              <a:blip r:embed="rId10"/>
              <a:stretch>
                <a:fillRect/>
              </a:stretch>
            </p:blipFill>
            <p:spPr>
              <a:xfrm>
                <a:off x="8196375" y="7104763"/>
                <a:ext cx="4019040" cy="197748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1574587" y="231543"/>
            <a:ext cx="396625" cy="1905000"/>
          </a:xfrm>
          <a:custGeom>
            <a:avLst/>
            <a:gdLst/>
            <a:ahLst/>
            <a:cxnLst/>
            <a:rect l="l" t="t" r="r" b="b"/>
            <a:pathLst>
              <a:path w="413025" h="1504395">
                <a:moveTo>
                  <a:pt x="0" y="0"/>
                </a:moveTo>
                <a:lnTo>
                  <a:pt x="413024" y="0"/>
                </a:lnTo>
                <a:lnTo>
                  <a:pt x="413024" y="1504395"/>
                </a:lnTo>
                <a:lnTo>
                  <a:pt x="0" y="1504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7" name="TextBox 7"/>
          <p:cNvSpPr txBox="1"/>
          <p:nvPr/>
        </p:nvSpPr>
        <p:spPr>
          <a:xfrm>
            <a:off x="704693" y="1714500"/>
            <a:ext cx="9810908" cy="1661993"/>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5400" b="1" dirty="0">
                <a:latin typeface="Poppins" panose="00000500000000000000" pitchFamily="2" charset="0"/>
                <a:cs typeface="Poppins" panose="00000500000000000000" pitchFamily="2" charset="0"/>
              </a:rPr>
              <a:t>Step-by-Step Architecture Overview</a:t>
            </a:r>
          </a:p>
        </p:txBody>
      </p:sp>
      <p:sp>
        <p:nvSpPr>
          <p:cNvPr id="9" name="Rectangle 1">
            <a:extLst>
              <a:ext uri="{FF2B5EF4-FFF2-40B4-BE49-F238E27FC236}">
                <a16:creationId xmlns:a16="http://schemas.microsoft.com/office/drawing/2014/main" id="{ACDC2EC6-D6DC-8866-B1D2-BC1AD76045B5}"/>
              </a:ext>
            </a:extLst>
          </p:cNvPr>
          <p:cNvSpPr>
            <a:spLocks noChangeArrowheads="1"/>
          </p:cNvSpPr>
          <p:nvPr/>
        </p:nvSpPr>
        <p:spPr bwMode="auto">
          <a:xfrm>
            <a:off x="10515600" y="1757763"/>
            <a:ext cx="7245145" cy="846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User Input:</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Paste resume as plain text on the web interface.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Text Preprocessing:</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Removes HTML tags, punctuation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Converts to lowercase using the </a:t>
            </a:r>
            <a:r>
              <a:rPr kumimoji="0" lang="en-US" altLang="en-US" sz="20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clean_text</a:t>
            </a: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function</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TF-IDF Vectorization:</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Converts text into numerical vectors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Captures importance of words across resumes and job descriptions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Cosine Similarity:</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Compares resume with all job descriptions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Finds top 3 closest job matches based on similarity scores</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Logistic Regression Model:</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Predicts match relevance using similarity score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Trained to label resumes as good match (1) or weak match (0)</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Radar Chart Generation:</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Predefined skill set used to compare resume vs. job</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Skills like Python, Flask, SQL, ML, etc.</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Recommendations Engine:</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Identifies missing skills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Suggests learning resources (courses &amp; GitHub projects)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A208976C-53A9-8F4B-29AD-FCF94F6F804A}"/>
              </a:ext>
            </a:extLst>
          </p:cNvPr>
          <p:cNvPicPr>
            <a:picLocks noChangeAspect="1"/>
          </p:cNvPicPr>
          <p:nvPr/>
        </p:nvPicPr>
        <p:blipFill>
          <a:blip r:embed="rId5"/>
          <a:stretch>
            <a:fillRect/>
          </a:stretch>
        </p:blipFill>
        <p:spPr>
          <a:xfrm>
            <a:off x="527255" y="3751900"/>
            <a:ext cx="9810905" cy="5811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1624090" y="161581"/>
            <a:ext cx="373821" cy="1981202"/>
          </a:xfrm>
          <a:custGeom>
            <a:avLst/>
            <a:gdLst/>
            <a:ahLst/>
            <a:cxnLst/>
            <a:rect l="l" t="t" r="r" b="b"/>
            <a:pathLst>
              <a:path w="568535" h="2070823">
                <a:moveTo>
                  <a:pt x="0" y="0"/>
                </a:moveTo>
                <a:lnTo>
                  <a:pt x="568535" y="0"/>
                </a:lnTo>
                <a:lnTo>
                  <a:pt x="568535" y="2070823"/>
                </a:lnTo>
                <a:lnTo>
                  <a:pt x="0" y="2070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7" name="TextBox 7"/>
          <p:cNvSpPr txBox="1"/>
          <p:nvPr/>
        </p:nvSpPr>
        <p:spPr>
          <a:xfrm>
            <a:off x="1028700" y="2492152"/>
            <a:ext cx="8801100" cy="4720010"/>
          </a:xfrm>
          <a:prstGeom prst="rect">
            <a:avLst/>
          </a:prstGeom>
        </p:spPr>
        <p:txBody>
          <a:bodyPr wrap="square" lIns="0" tIns="0" rIns="0" bIns="0" rtlCol="0" anchor="t">
            <a:spAutoFit/>
          </a:bodyPr>
          <a:lstStyle/>
          <a:p>
            <a:pPr algn="l">
              <a:lnSpc>
                <a:spcPts val="19402"/>
              </a:lnSpc>
            </a:pPr>
            <a:r>
              <a:rPr lang="en-US" sz="9600" b="1" spc="-729" dirty="0">
                <a:solidFill>
                  <a:srgbClr val="0F0E0E"/>
                </a:solidFill>
                <a:latin typeface="Poppins Bold"/>
                <a:ea typeface="Poppins Bold"/>
                <a:cs typeface="Poppins Bold"/>
                <a:sym typeface="Poppins Bold"/>
              </a:rPr>
              <a:t>Text Cleaning +</a:t>
            </a:r>
          </a:p>
          <a:p>
            <a:pPr algn="l">
              <a:lnSpc>
                <a:spcPts val="19402"/>
              </a:lnSpc>
            </a:pPr>
            <a:r>
              <a:rPr lang="en-US" sz="9600" b="1" spc="-729" dirty="0">
                <a:solidFill>
                  <a:srgbClr val="0F0E0E"/>
                </a:solidFill>
                <a:latin typeface="Poppins Bold"/>
                <a:ea typeface="Poppins Bold"/>
                <a:cs typeface="Poppins Bold"/>
                <a:sym typeface="Poppins Bold"/>
              </a:rPr>
              <a:t>TF-IDF</a:t>
            </a:r>
          </a:p>
        </p:txBody>
      </p:sp>
      <p:sp>
        <p:nvSpPr>
          <p:cNvPr id="10" name="Rectangle 1">
            <a:extLst>
              <a:ext uri="{FF2B5EF4-FFF2-40B4-BE49-F238E27FC236}">
                <a16:creationId xmlns:a16="http://schemas.microsoft.com/office/drawing/2014/main" id="{282A6FE6-A92A-6AF6-8AC5-DEACF97EB854}"/>
              </a:ext>
            </a:extLst>
          </p:cNvPr>
          <p:cNvSpPr>
            <a:spLocks noChangeArrowheads="1"/>
          </p:cNvSpPr>
          <p:nvPr/>
        </p:nvSpPr>
        <p:spPr bwMode="auto">
          <a:xfrm>
            <a:off x="4918359" y="5224913"/>
            <a:ext cx="12340941"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Text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Raw resume and job description text often contains: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HTML tags, symbols, punctuation, inconsistent casing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We use a </a:t>
            </a:r>
            <a:r>
              <a:rPr kumimoji="0" lang="en-US" altLang="en-US" sz="20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clean_text</a:t>
            </a: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function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Remove HTML (&lt;.*?&gt;)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Lowercase the text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Remove punctuation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Ensures the text is in a consistent format for ML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TF-IDF Vectorization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TF-IDF</a:t>
            </a: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Term Frequency – Inverse Document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Converts cleaned text into numerical vectors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Measures how important a word is in a document relative to a collection of documents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Captures the uniqueness of skills/terms in resumes and job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Helps identify key similarities and differences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pic>
        <p:nvPicPr>
          <p:cNvPr id="12" name="Picture 11">
            <a:extLst>
              <a:ext uri="{FF2B5EF4-FFF2-40B4-BE49-F238E27FC236}">
                <a16:creationId xmlns:a16="http://schemas.microsoft.com/office/drawing/2014/main" id="{1736A74C-7564-2DAA-5282-85C3B6E7F643}"/>
              </a:ext>
            </a:extLst>
          </p:cNvPr>
          <p:cNvPicPr>
            <a:picLocks noChangeAspect="1"/>
          </p:cNvPicPr>
          <p:nvPr/>
        </p:nvPicPr>
        <p:blipFill>
          <a:blip r:embed="rId5"/>
          <a:stretch>
            <a:fillRect/>
          </a:stretch>
        </p:blipFill>
        <p:spPr>
          <a:xfrm>
            <a:off x="9403711" y="1656524"/>
            <a:ext cx="8801101" cy="356838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3324036" y="337525"/>
            <a:ext cx="402935" cy="1600201"/>
          </a:xfrm>
          <a:custGeom>
            <a:avLst/>
            <a:gdLst/>
            <a:ahLst/>
            <a:cxnLst/>
            <a:rect l="l" t="t" r="r" b="b"/>
            <a:pathLst>
              <a:path w="591578" h="2154755">
                <a:moveTo>
                  <a:pt x="0" y="0"/>
                </a:moveTo>
                <a:lnTo>
                  <a:pt x="591578" y="0"/>
                </a:lnTo>
                <a:lnTo>
                  <a:pt x="591578" y="2154755"/>
                </a:lnTo>
                <a:lnTo>
                  <a:pt x="0" y="2154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5" name="Rectangle 1">
            <a:extLst>
              <a:ext uri="{FF2B5EF4-FFF2-40B4-BE49-F238E27FC236}">
                <a16:creationId xmlns:a16="http://schemas.microsoft.com/office/drawing/2014/main" id="{E685C5B7-D473-8272-AF33-2818436F56C6}"/>
              </a:ext>
            </a:extLst>
          </p:cNvPr>
          <p:cNvSpPr>
            <a:spLocks noChangeArrowheads="1"/>
          </p:cNvSpPr>
          <p:nvPr/>
        </p:nvSpPr>
        <p:spPr bwMode="auto">
          <a:xfrm>
            <a:off x="1198306" y="2061389"/>
            <a:ext cx="542671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Logistic Regression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After computing cosine similarity between resume and job descriptions: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A Logistic Regression model predicts if the resume is a strong match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Input Feature:</a:t>
            </a: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 Top similarity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Target Label:</a:t>
            </a:r>
            <a:endPar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1 if similarity &gt; 0.3 → good match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0 otherwise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Helps filter low-quality matches and prioritize relevant job roles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CE12CC30-85E1-E001-A512-25C7D05E9039}"/>
              </a:ext>
            </a:extLst>
          </p:cNvPr>
          <p:cNvSpPr txBox="1"/>
          <p:nvPr/>
        </p:nvSpPr>
        <p:spPr>
          <a:xfrm>
            <a:off x="6590612" y="2173062"/>
            <a:ext cx="5072363" cy="3170099"/>
          </a:xfrm>
          <a:prstGeom prst="rect">
            <a:avLst/>
          </a:prstGeom>
          <a:noFill/>
        </p:spPr>
        <p:txBody>
          <a:bodyPr wrap="square">
            <a:spAutoFit/>
          </a:bodyPr>
          <a:lstStyle/>
          <a:p>
            <a:pPr>
              <a:buNone/>
            </a:pPr>
            <a:r>
              <a:rPr lang="en-US" sz="2000" b="1" dirty="0">
                <a:latin typeface="Poppins" panose="00000500000000000000" pitchFamily="2" charset="0"/>
                <a:cs typeface="Poppins" panose="00000500000000000000" pitchFamily="2" charset="0"/>
              </a:rPr>
              <a:t>Radar Chart: Skill Comparison</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Compares presence of predefined skills in:</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Resume</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Job description</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Skills considered: Python, Machine Learning, SQL, Flask, Communication, Leadership</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Visual feedback on where the user is lacking</a:t>
            </a:r>
          </a:p>
        </p:txBody>
      </p:sp>
      <p:sp>
        <p:nvSpPr>
          <p:cNvPr id="19" name="TextBox 18">
            <a:extLst>
              <a:ext uri="{FF2B5EF4-FFF2-40B4-BE49-F238E27FC236}">
                <a16:creationId xmlns:a16="http://schemas.microsoft.com/office/drawing/2014/main" id="{8206FB9B-3813-A091-238E-8DCE76BABFBE}"/>
              </a:ext>
            </a:extLst>
          </p:cNvPr>
          <p:cNvSpPr txBox="1"/>
          <p:nvPr/>
        </p:nvSpPr>
        <p:spPr>
          <a:xfrm>
            <a:off x="12467574" y="2211162"/>
            <a:ext cx="5257800" cy="2862322"/>
          </a:xfrm>
          <a:prstGeom prst="rect">
            <a:avLst/>
          </a:prstGeom>
          <a:noFill/>
        </p:spPr>
        <p:txBody>
          <a:bodyPr wrap="square">
            <a:spAutoFit/>
          </a:bodyPr>
          <a:lstStyle/>
          <a:p>
            <a:pPr>
              <a:buNone/>
            </a:pPr>
            <a:r>
              <a:rPr lang="en-US" sz="2000" b="1" dirty="0">
                <a:latin typeface="Poppins" panose="00000500000000000000" pitchFamily="2" charset="0"/>
                <a:cs typeface="Poppins" panose="00000500000000000000" pitchFamily="2" charset="0"/>
              </a:rPr>
              <a:t>Personalized Recommendations</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For every missing skill (present in job but not in resume):</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Suggests top </a:t>
            </a:r>
            <a:r>
              <a:rPr lang="en-US" sz="2000" b="1" dirty="0">
                <a:latin typeface="Poppins" panose="00000500000000000000" pitchFamily="2" charset="0"/>
                <a:cs typeface="Poppins" panose="00000500000000000000" pitchFamily="2" charset="0"/>
              </a:rPr>
              <a:t>courses</a:t>
            </a:r>
            <a:r>
              <a:rPr lang="en-US" sz="2000" dirty="0">
                <a:latin typeface="Poppins" panose="00000500000000000000" pitchFamily="2" charset="0"/>
                <a:cs typeface="Poppins" panose="00000500000000000000" pitchFamily="2" charset="0"/>
              </a:rPr>
              <a:t> (Coursera, Udemy, etc.)</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Suggests open-source </a:t>
            </a:r>
            <a:r>
              <a:rPr lang="en-US" sz="2000" b="1" dirty="0">
                <a:latin typeface="Poppins" panose="00000500000000000000" pitchFamily="2" charset="0"/>
                <a:cs typeface="Poppins" panose="00000500000000000000" pitchFamily="2" charset="0"/>
              </a:rPr>
              <a:t>projects</a:t>
            </a:r>
            <a:r>
              <a:rPr lang="en-US" sz="2000" dirty="0">
                <a:latin typeface="Poppins" panose="00000500000000000000" pitchFamily="2" charset="0"/>
                <a:cs typeface="Poppins" panose="00000500000000000000" pitchFamily="2" charset="0"/>
              </a:rPr>
              <a:t> (GitHub)</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Helps user take action and improve resume alignment</a:t>
            </a:r>
          </a:p>
        </p:txBody>
      </p:sp>
      <p:pic>
        <p:nvPicPr>
          <p:cNvPr id="23" name="Picture 22">
            <a:extLst>
              <a:ext uri="{FF2B5EF4-FFF2-40B4-BE49-F238E27FC236}">
                <a16:creationId xmlns:a16="http://schemas.microsoft.com/office/drawing/2014/main" id="{451501C7-BA52-43C5-B2ED-FD2B8A1B0FC2}"/>
              </a:ext>
            </a:extLst>
          </p:cNvPr>
          <p:cNvPicPr>
            <a:picLocks noChangeAspect="1"/>
          </p:cNvPicPr>
          <p:nvPr/>
        </p:nvPicPr>
        <p:blipFill>
          <a:blip r:embed="rId5"/>
          <a:stretch>
            <a:fillRect/>
          </a:stretch>
        </p:blipFill>
        <p:spPr>
          <a:xfrm>
            <a:off x="6652064" y="5416734"/>
            <a:ext cx="4823321" cy="4694485"/>
          </a:xfrm>
          <a:prstGeom prst="rect">
            <a:avLst/>
          </a:prstGeom>
        </p:spPr>
      </p:pic>
      <p:pic>
        <p:nvPicPr>
          <p:cNvPr id="25" name="Picture 24">
            <a:extLst>
              <a:ext uri="{FF2B5EF4-FFF2-40B4-BE49-F238E27FC236}">
                <a16:creationId xmlns:a16="http://schemas.microsoft.com/office/drawing/2014/main" id="{B3D26768-8DC8-BEDA-DDAF-B62D526EB0AA}"/>
              </a:ext>
            </a:extLst>
          </p:cNvPr>
          <p:cNvPicPr>
            <a:picLocks noChangeAspect="1"/>
          </p:cNvPicPr>
          <p:nvPr/>
        </p:nvPicPr>
        <p:blipFill>
          <a:blip r:embed="rId6"/>
          <a:stretch>
            <a:fillRect/>
          </a:stretch>
        </p:blipFill>
        <p:spPr>
          <a:xfrm>
            <a:off x="12255250" y="5416734"/>
            <a:ext cx="5470124" cy="3155766"/>
          </a:xfrm>
          <a:prstGeom prst="rect">
            <a:avLst/>
          </a:prstGeom>
        </p:spPr>
      </p:pic>
      <p:pic>
        <p:nvPicPr>
          <p:cNvPr id="27" name="Picture 26">
            <a:extLst>
              <a:ext uri="{FF2B5EF4-FFF2-40B4-BE49-F238E27FC236}">
                <a16:creationId xmlns:a16="http://schemas.microsoft.com/office/drawing/2014/main" id="{394F7690-B7A1-359A-9EA2-42FA55F36E47}"/>
              </a:ext>
            </a:extLst>
          </p:cNvPr>
          <p:cNvPicPr>
            <a:picLocks noChangeAspect="1"/>
          </p:cNvPicPr>
          <p:nvPr/>
        </p:nvPicPr>
        <p:blipFill>
          <a:blip r:embed="rId7"/>
          <a:stretch>
            <a:fillRect/>
          </a:stretch>
        </p:blipFill>
        <p:spPr>
          <a:xfrm>
            <a:off x="1016663" y="5847041"/>
            <a:ext cx="4667901" cy="1933845"/>
          </a:xfrm>
          <a:prstGeom prst="rect">
            <a:avLst/>
          </a:prstGeom>
        </p:spPr>
      </p:pic>
      <p:pic>
        <p:nvPicPr>
          <p:cNvPr id="29" name="Picture 28">
            <a:extLst>
              <a:ext uri="{FF2B5EF4-FFF2-40B4-BE49-F238E27FC236}">
                <a16:creationId xmlns:a16="http://schemas.microsoft.com/office/drawing/2014/main" id="{7923B0C7-A692-0E6A-48A1-03D9871B7CC1}"/>
              </a:ext>
            </a:extLst>
          </p:cNvPr>
          <p:cNvPicPr>
            <a:picLocks noChangeAspect="1"/>
          </p:cNvPicPr>
          <p:nvPr/>
        </p:nvPicPr>
        <p:blipFill>
          <a:blip r:embed="rId8"/>
          <a:stretch>
            <a:fillRect/>
          </a:stretch>
        </p:blipFill>
        <p:spPr>
          <a:xfrm>
            <a:off x="1836387" y="7924710"/>
            <a:ext cx="2934109" cy="6477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5400000">
            <a:off x="14683577" y="567909"/>
            <a:ext cx="503250" cy="1219202"/>
          </a:xfrm>
          <a:custGeom>
            <a:avLst/>
            <a:gdLst/>
            <a:ahLst/>
            <a:cxnLst/>
            <a:rect l="l" t="t" r="r" b="b"/>
            <a:pathLst>
              <a:path w="503250" h="1833031">
                <a:moveTo>
                  <a:pt x="0" y="0"/>
                </a:moveTo>
                <a:lnTo>
                  <a:pt x="503250" y="0"/>
                </a:lnTo>
                <a:lnTo>
                  <a:pt x="503250" y="1833031"/>
                </a:lnTo>
                <a:lnTo>
                  <a:pt x="0" y="1833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5" name="TextBox 5"/>
          <p:cNvSpPr txBox="1"/>
          <p:nvPr/>
        </p:nvSpPr>
        <p:spPr>
          <a:xfrm>
            <a:off x="7467600" y="925885"/>
            <a:ext cx="5507613" cy="2146613"/>
          </a:xfrm>
          <a:prstGeom prst="rect">
            <a:avLst/>
          </a:prstGeom>
        </p:spPr>
        <p:txBody>
          <a:bodyPr wrap="square" lIns="0" tIns="0" rIns="0" bIns="0" rtlCol="0" anchor="t">
            <a:spAutoFit/>
          </a:bodyPr>
          <a:lstStyle/>
          <a:p>
            <a:pPr algn="l">
              <a:lnSpc>
                <a:spcPts val="18059"/>
              </a:lnSpc>
            </a:pPr>
            <a:r>
              <a:rPr lang="en-US" sz="11300" b="1" spc="-678" dirty="0">
                <a:solidFill>
                  <a:srgbClr val="0F0E0E"/>
                </a:solidFill>
                <a:latin typeface="Poppins Bold"/>
                <a:ea typeface="Poppins Bold"/>
                <a:cs typeface="Poppins Bold"/>
                <a:sym typeface="Poppins Bold"/>
              </a:rPr>
              <a:t>OUTPUT</a:t>
            </a:r>
          </a:p>
        </p:txBody>
      </p:sp>
      <p:sp>
        <p:nvSpPr>
          <p:cNvPr id="6" name="TextBox 6"/>
          <p:cNvSpPr txBox="1"/>
          <p:nvPr/>
        </p:nvSpPr>
        <p:spPr>
          <a:xfrm>
            <a:off x="11914174" y="2903895"/>
            <a:ext cx="5345126" cy="6354688"/>
          </a:xfrm>
          <a:prstGeom prst="rect">
            <a:avLst/>
          </a:prstGeom>
        </p:spPr>
        <p:txBody>
          <a:bodyPr lIns="0" tIns="0" rIns="0" bIns="0" rtlCol="0" anchor="t">
            <a:spAutoFit/>
          </a:bodyPr>
          <a:lstStyle/>
          <a:p>
            <a:r>
              <a:rPr lang="en-US" sz="3200" b="1" dirty="0">
                <a:latin typeface="Poppins" panose="00000500000000000000" pitchFamily="2" charset="0"/>
                <a:cs typeface="Poppins" panose="00000500000000000000" pitchFamily="2" charset="0"/>
              </a:rPr>
              <a:t>What the Application Delivers</a:t>
            </a:r>
          </a:p>
          <a:p>
            <a:r>
              <a:rPr lang="en-US" sz="3200" dirty="0">
                <a:latin typeface="Poppins" panose="00000500000000000000" pitchFamily="2" charset="0"/>
                <a:cs typeface="Poppins" panose="00000500000000000000" pitchFamily="2" charset="0"/>
              </a:rPr>
              <a:t>Accepts resume text via a web interface</a:t>
            </a:r>
          </a:p>
          <a:p>
            <a:r>
              <a:rPr lang="en-US" sz="3200" dirty="0">
                <a:latin typeface="Poppins" panose="00000500000000000000" pitchFamily="2" charset="0"/>
                <a:cs typeface="Poppins" panose="00000500000000000000" pitchFamily="2" charset="0"/>
              </a:rPr>
              <a:t>Matches the resume to top 3 most similar job roles</a:t>
            </a:r>
          </a:p>
          <a:p>
            <a:r>
              <a:rPr lang="en-US" sz="3200" dirty="0">
                <a:latin typeface="Poppins" panose="00000500000000000000" pitchFamily="2" charset="0"/>
                <a:cs typeface="Poppins" panose="00000500000000000000" pitchFamily="2" charset="0"/>
              </a:rPr>
              <a:t>Highlights </a:t>
            </a:r>
            <a:r>
              <a:rPr lang="en-US" sz="3200" b="1" dirty="0">
                <a:latin typeface="Poppins" panose="00000500000000000000" pitchFamily="2" charset="0"/>
                <a:cs typeface="Poppins" panose="00000500000000000000" pitchFamily="2" charset="0"/>
              </a:rPr>
              <a:t>missing skills</a:t>
            </a:r>
            <a:r>
              <a:rPr lang="en-US" sz="3200" dirty="0">
                <a:latin typeface="Poppins" panose="00000500000000000000" pitchFamily="2" charset="0"/>
                <a:cs typeface="Poppins" panose="00000500000000000000" pitchFamily="2" charset="0"/>
              </a:rPr>
              <a:t> through a radar chart</a:t>
            </a:r>
          </a:p>
          <a:p>
            <a:r>
              <a:rPr lang="en-US" sz="3200" dirty="0">
                <a:latin typeface="Poppins" panose="00000500000000000000" pitchFamily="2" charset="0"/>
                <a:cs typeface="Poppins" panose="00000500000000000000" pitchFamily="2" charset="0"/>
              </a:rPr>
              <a:t>Suggests </a:t>
            </a:r>
            <a:r>
              <a:rPr lang="en-US" sz="3200" b="1" dirty="0">
                <a:latin typeface="Poppins" panose="00000500000000000000" pitchFamily="2" charset="0"/>
                <a:cs typeface="Poppins" panose="00000500000000000000" pitchFamily="2" charset="0"/>
              </a:rPr>
              <a:t>courses and GitHub projects</a:t>
            </a:r>
            <a:r>
              <a:rPr lang="en-US" sz="3200" dirty="0">
                <a:latin typeface="Poppins" panose="00000500000000000000" pitchFamily="2" charset="0"/>
                <a:cs typeface="Poppins" panose="00000500000000000000" pitchFamily="2" charset="0"/>
              </a:rPr>
              <a:t> to bridge skill gaps</a:t>
            </a:r>
          </a:p>
          <a:p>
            <a:pPr algn="l">
              <a:lnSpc>
                <a:spcPts val="3590"/>
              </a:lnSpc>
            </a:pPr>
            <a:endParaRPr lang="en-US" sz="2800" spc="138" dirty="0">
              <a:solidFill>
                <a:srgbClr val="000000"/>
              </a:solidFill>
              <a:latin typeface="Poppins" panose="00000500000000000000" pitchFamily="2" charset="0"/>
              <a:ea typeface="Poppins"/>
              <a:cs typeface="Poppins" panose="00000500000000000000" pitchFamily="2" charset="0"/>
              <a:sym typeface="Poppins"/>
            </a:endParaRPr>
          </a:p>
        </p:txBody>
      </p:sp>
      <p:pic>
        <p:nvPicPr>
          <p:cNvPr id="12" name="Picture 11">
            <a:extLst>
              <a:ext uri="{FF2B5EF4-FFF2-40B4-BE49-F238E27FC236}">
                <a16:creationId xmlns:a16="http://schemas.microsoft.com/office/drawing/2014/main" id="{90E32497-C44D-ED5A-8B3B-24F3E601E9A2}"/>
              </a:ext>
            </a:extLst>
          </p:cNvPr>
          <p:cNvPicPr>
            <a:picLocks noChangeAspect="1"/>
          </p:cNvPicPr>
          <p:nvPr/>
        </p:nvPicPr>
        <p:blipFill>
          <a:blip r:embed="rId5"/>
          <a:stretch>
            <a:fillRect/>
          </a:stretch>
        </p:blipFill>
        <p:spPr>
          <a:xfrm>
            <a:off x="517306" y="1517722"/>
            <a:ext cx="6340694" cy="8579589"/>
          </a:xfrm>
          <a:prstGeom prst="rect">
            <a:avLst/>
          </a:prstGeom>
        </p:spPr>
      </p:pic>
      <p:pic>
        <p:nvPicPr>
          <p:cNvPr id="18" name="Picture 17">
            <a:extLst>
              <a:ext uri="{FF2B5EF4-FFF2-40B4-BE49-F238E27FC236}">
                <a16:creationId xmlns:a16="http://schemas.microsoft.com/office/drawing/2014/main" id="{540F0AE9-67C0-2607-F1E6-664816B546A8}"/>
              </a:ext>
            </a:extLst>
          </p:cNvPr>
          <p:cNvPicPr>
            <a:picLocks noChangeAspect="1"/>
          </p:cNvPicPr>
          <p:nvPr/>
        </p:nvPicPr>
        <p:blipFill>
          <a:blip r:embed="rId6"/>
          <a:stretch>
            <a:fillRect/>
          </a:stretch>
        </p:blipFill>
        <p:spPr>
          <a:xfrm>
            <a:off x="6172200" y="3467100"/>
            <a:ext cx="5467241" cy="491621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1114</Words>
  <Application>Microsoft Office PowerPoint</Application>
  <PresentationFormat>Custom</PresentationFormat>
  <Paragraphs>142</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Poppins</vt:lpstr>
      <vt:lpstr>Poppins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Portfolio Presentation</dc:title>
  <dc:creator>Soumya</dc:creator>
  <cp:lastModifiedBy>Soumya Soneja</cp:lastModifiedBy>
  <cp:revision>2</cp:revision>
  <dcterms:created xsi:type="dcterms:W3CDTF">2006-08-16T00:00:00Z</dcterms:created>
  <dcterms:modified xsi:type="dcterms:W3CDTF">2025-07-04T10:25:26Z</dcterms:modified>
  <dc:identifier>DAGsLwAhlNI</dc:identifier>
</cp:coreProperties>
</file>